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tadata" ContentType="application/binary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71" r:id="rId21"/>
    <p:sldId id="272" r:id="rId22"/>
    <p:sldId id="280" r:id="rId17"/>
    <p:sldId id="273" r:id="rId23"/>
    <p:sldId id="274" r:id="rId24"/>
    <p:sldId id="285" r:id="rId15"/>
    <p:sldId id="275" r:id="rId25"/>
    <p:sldId id="276" r:id="rId26"/>
    <p:sldId id="281" r:id="rId18"/>
    <p:sldId id="282" r:id="rId19"/>
    <p:sldId id="277" r:id="rId27"/>
    <p:sldId id="278" r:id="rId28"/>
    <p:sldId id="283" r:id="rId20"/>
    <p:sldId id="284" r:id="rId16"/>
    <p:sldId id="279" r:id="rId2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GoogleSlidesCustomDataVersion2">
      <go:slidesCustomData xmlns:go="http://customooxmlschemas.google.com/" r:id="rId58" roundtripDataSignature="AMtx7mgOBR9upyweHb9jmu9sy/DI1wdZY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15" Type="http://schemas.openxmlformats.org/officeDocument/2006/relationships/slide" Target="slides/slide7.xml"/><Relationship Id="rId16" Type="http://schemas.openxmlformats.org/officeDocument/2006/relationships/slide" Target="slides/slide15.xml"/><Relationship Id="rId17" Type="http://schemas.openxmlformats.org/officeDocument/2006/relationships/slide" Target="slides/slide4.xml"/><Relationship Id="rId18" Type="http://schemas.openxmlformats.org/officeDocument/2006/relationships/slide" Target="slides/slide10.xml"/><Relationship Id="rId19" Type="http://schemas.openxmlformats.org/officeDocument/2006/relationships/slide" Target="slides/slide11.xml"/><Relationship Id="rId20" Type="http://schemas.openxmlformats.org/officeDocument/2006/relationships/slide" Target="slides/slide14.xml"/><Relationship Id="rId21" Type="http://schemas.openxmlformats.org/officeDocument/2006/relationships/slide" Target="slides/slide2.xml"/><Relationship Id="rId22" Type="http://schemas.openxmlformats.org/officeDocument/2006/relationships/slide" Target="slides/slide3.xml"/><Relationship Id="rId23" Type="http://schemas.openxmlformats.org/officeDocument/2006/relationships/slide" Target="slides/slide5.xml"/><Relationship Id="rId24" Type="http://schemas.openxmlformats.org/officeDocument/2006/relationships/slide" Target="slides/slide6.xml"/><Relationship Id="rId25" Type="http://schemas.openxmlformats.org/officeDocument/2006/relationships/slide" Target="slides/slide8.xml"/><Relationship Id="rId26" Type="http://schemas.openxmlformats.org/officeDocument/2006/relationships/slide" Target="slides/slide9.xml"/><Relationship Id="rId27" Type="http://schemas.openxmlformats.org/officeDocument/2006/relationships/slide" Target="slides/slide12.xml"/><Relationship Id="rId28" Type="http://schemas.openxmlformats.org/officeDocument/2006/relationships/slide" Target="slides/slide13.xml"/><Relationship Id="rId29" Type="http://schemas.openxmlformats.org/officeDocument/2006/relationships/slide" Target="slides/slide16.xml"/><Relationship Id="rId58" Type="http://customschemas.google.com/relationships/presentationmetadata" Target="metadata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388620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1588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1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1588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iw-IL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8" name="Google Shape;918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1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9" name="Google Shape;929;p1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1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2" name="Google Shape;952;p1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0" name="Shape 10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" name="Google Shape;1001;p1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2" name="Google Shape;1002;p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5" name="Shape 10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" name="Google Shape;1056;p2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7" name="Google Shape;1057;p2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3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p2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5" name="Google Shape;1105;p2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p2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3" name="Google Shape;1153;p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9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2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1" name="Google Shape;1181;p2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4" name="Shape 1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" name="Google Shape;1215;p2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6" name="Google Shape;1216;p2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5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" name="Google Shape;17;p5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5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6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4" name="Google Shape;74;p63"/>
          <p:cNvSpPr txBox="1"/>
          <p:nvPr>
            <p:ph idx="1" type="body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5" name="Google Shape;75;p6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6" name="Google Shape;76;p6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7" name="Google Shape;77;p6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64"/>
          <p:cNvSpPr txBox="1"/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0" name="Google Shape;80;p64"/>
          <p:cNvSpPr txBox="1"/>
          <p:nvPr>
            <p:ph idx="1" type="body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64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2" name="Google Shape;82;p6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3" name="Google Shape;83;p64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5"/>
          <p:cNvSpPr txBox="1"/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" name="Google Shape;21;p55"/>
          <p:cNvSpPr txBox="1"/>
          <p:nvPr>
            <p:ph idx="1" type="subTitle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2" name="Google Shape;22;p55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" name="Google Shape;23;p5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4" name="Google Shape;24;p55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6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7" name="Google Shape;27;p56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indent="-342900" lvl="1" marL="914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8" name="Google Shape;28;p56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5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" name="Google Shape;30;p56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7"/>
          <p:cNvSpPr txBox="1"/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b="1" sz="4000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57"/>
          <p:cNvSpPr txBox="1"/>
          <p:nvPr>
            <p:ph idx="1" type="body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indent="-228600" lvl="1" marL="9144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indent="-228600" lvl="2" marL="1371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indent="-228600" lvl="3" marL="1828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indent="-228600" lvl="4" marL="22860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indent="-228600" lvl="5" marL="27432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indent="-228600" lvl="6" marL="32004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indent="-228600" lvl="7" marL="3657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indent="-228600" lvl="8" marL="41148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34" name="Google Shape;34;p57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5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" name="Google Shape;36;p57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58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58"/>
          <p:cNvSpPr txBox="1"/>
          <p:nvPr>
            <p:ph idx="1" type="body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0" name="Google Shape;40;p58"/>
          <p:cNvSpPr txBox="1"/>
          <p:nvPr>
            <p:ph idx="2" type="body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indent="-381000" lvl="1" marL="9144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indent="-355600" lvl="2" marL="1371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indent="-342900" lvl="3" marL="1828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indent="-342900" lvl="4" marL="22860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indent="-342900" lvl="5" marL="27432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indent="-342900" lvl="6" marL="32004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indent="-342900" lvl="7" marL="3657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indent="-342900" lvl="8" marL="41148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/>
        </p:txBody>
      </p:sp>
      <p:sp>
        <p:nvSpPr>
          <p:cNvPr id="41" name="Google Shape;41;p58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" name="Google Shape;42;p5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" name="Google Shape;43;p58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59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59"/>
          <p:cNvSpPr txBox="1"/>
          <p:nvPr>
            <p:ph idx="1" type="body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" name="Google Shape;47;p59"/>
          <p:cNvSpPr txBox="1"/>
          <p:nvPr>
            <p:ph idx="2" type="body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48" name="Google Shape;48;p59"/>
          <p:cNvSpPr txBox="1"/>
          <p:nvPr>
            <p:ph idx="3" type="body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b="1" sz="2400"/>
            </a:lvl1pPr>
            <a:lvl2pPr indent="-228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b="1" sz="2000"/>
            </a:lvl2pPr>
            <a:lvl3pPr indent="-2286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 sz="1800"/>
            </a:lvl3pPr>
            <a:lvl4pPr indent="-2286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4pPr>
            <a:lvl5pPr indent="-2286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5pPr>
            <a:lvl6pPr indent="-2286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" name="Google Shape;49;p59"/>
          <p:cNvSpPr txBox="1"/>
          <p:nvPr>
            <p:ph idx="4" type="body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81000" lvl="0" marL="4572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indent="-355600" lvl="1" marL="914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indent="-342900" lvl="2" marL="1371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indent="-330200" lvl="3" marL="1828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indent="-330200" lvl="4" marL="22860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indent="-330200" lvl="5" marL="2743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indent="-330200" lvl="6" marL="32004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indent="-330200" lvl="7" marL="3657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indent="-330200" lvl="8" marL="41148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/>
        </p:txBody>
      </p:sp>
      <p:sp>
        <p:nvSpPr>
          <p:cNvPr id="50" name="Google Shape;50;p59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59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60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" name="Google Shape;55;p60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" name="Google Shape;56;p6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" name="Google Shape;57;p60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61"/>
          <p:cNvSpPr txBox="1"/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61"/>
          <p:cNvSpPr txBox="1"/>
          <p:nvPr>
            <p:ph idx="1" type="body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indent="-406400" lvl="1" marL="914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indent="-381000" lvl="2" marL="1371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indent="-355600" lvl="3" marL="1828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indent="-355600" lvl="4" marL="22860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indent="-355600" lvl="5" marL="27432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indent="-355600" lvl="6" marL="32004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indent="-355600" lvl="7" marL="3657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indent="-355600" lvl="8" marL="41148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/>
        </p:txBody>
      </p:sp>
      <p:sp>
        <p:nvSpPr>
          <p:cNvPr id="61" name="Google Shape;61;p6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2" name="Google Shape;62;p61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3" name="Google Shape;63;p6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61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62"/>
          <p:cNvSpPr txBox="1"/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b="1" sz="2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7" name="Google Shape;67;p62"/>
          <p:cNvSpPr/>
          <p:nvPr>
            <p:ph idx="2" type="pic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62"/>
          <p:cNvSpPr txBox="1"/>
          <p:nvPr>
            <p:ph idx="1" type="body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indent="-228600" lvl="1" marL="9144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indent="-228600" lvl="2" marL="1371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indent="-228600" lvl="3" marL="1828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indent="-228600" lvl="4" marL="22860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indent="-228600" lvl="5" marL="27432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indent="-228600" lvl="6" marL="32004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indent="-228600" lvl="7" marL="3657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indent="-228600" lvl="8" marL="41148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/>
        </p:txBody>
      </p:sp>
      <p:sp>
        <p:nvSpPr>
          <p:cNvPr id="69" name="Google Shape;69;p62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0" name="Google Shape;70;p6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71" name="Google Shape;71;p62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/>
            </a:lvl1pPr>
            <a:lvl2pPr indent="0" lvl="1" marL="0" algn="r">
              <a:spcBef>
                <a:spcPts val="0"/>
              </a:spcBef>
              <a:buNone/>
              <a:defRPr/>
            </a:lvl2pPr>
            <a:lvl3pPr indent="0" lvl="2" marL="0" algn="r">
              <a:spcBef>
                <a:spcPts val="0"/>
              </a:spcBef>
              <a:buNone/>
              <a:defRPr/>
            </a:lvl3pPr>
            <a:lvl4pPr indent="0" lvl="3" marL="0" algn="r">
              <a:spcBef>
                <a:spcPts val="0"/>
              </a:spcBef>
              <a:buNone/>
              <a:defRPr/>
            </a:lvl4pPr>
            <a:lvl5pPr indent="0" lvl="4" marL="0" algn="r">
              <a:spcBef>
                <a:spcPts val="0"/>
              </a:spcBef>
              <a:buNone/>
              <a:defRPr/>
            </a:lvl5pPr>
            <a:lvl6pPr indent="0" lvl="5" marL="0" algn="r">
              <a:spcBef>
                <a:spcPts val="0"/>
              </a:spcBef>
              <a:buNone/>
              <a:defRPr/>
            </a:lvl6pPr>
            <a:lvl7pPr indent="0" lvl="6" marL="0" algn="r">
              <a:spcBef>
                <a:spcPts val="0"/>
              </a:spcBef>
              <a:buNone/>
              <a:defRPr/>
            </a:lvl7pPr>
            <a:lvl8pPr indent="0" lvl="7" marL="0" algn="r">
              <a:spcBef>
                <a:spcPts val="0"/>
              </a:spcBef>
              <a:buNone/>
              <a:defRPr/>
            </a:lvl8pPr>
            <a:lvl9pPr indent="0" lvl="8" marL="0" algn="r">
              <a:spcBef>
                <a:spcPts val="0"/>
              </a:spcBef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3"/>
          <p:cNvSpPr txBox="1"/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b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5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318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Google Shape;12;p53"/>
          <p:cNvSpPr txBox="1"/>
          <p:nvPr>
            <p:ph idx="10" type="dt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Google Shape;13;p5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53"/>
          <p:cNvSpPr txBox="1"/>
          <p:nvPr>
            <p:ph idx="12" type="sldNum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w-IL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/>
          <p:nvPr/>
        </p:nvSpPr>
        <p:spPr>
          <a:xfrm>
            <a:off x="2743200" y="0"/>
            <a:ext cx="6400800" cy="5143500"/>
          </a:xfrm>
          <a:custGeom>
            <a:rect b="b" l="l" r="r" t="t"/>
            <a:pathLst>
              <a:path extrusionOk="0" h="5143500" w="6400800">
                <a:moveTo>
                  <a:pt x="0" y="0"/>
                </a:moveTo>
                <a:lnTo>
                  <a:pt x="6400800" y="0"/>
                </a:lnTo>
                <a:lnTo>
                  <a:pt x="6400800" y="5143500"/>
                </a:lnTo>
                <a:lnTo>
                  <a:pt x="3840480" y="5143500"/>
                </a:lnTo>
                <a:close/>
              </a:path>
            </a:pathLst>
          </a:custGeom>
          <a:solidFill>
            <a:srgbClr val="E8EDF7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9" name="Google Shape;89;p1"/>
          <p:cNvSpPr/>
          <p:nvPr/>
        </p:nvSpPr>
        <p:spPr>
          <a:xfrm>
            <a:off x="2743200" y="0"/>
            <a:ext cx="3950208" cy="5143500"/>
          </a:xfrm>
          <a:custGeom>
            <a:rect b="b" l="l" r="r" t="t"/>
            <a:pathLst>
              <a:path extrusionOk="0" h="5143500" w="3950208">
                <a:moveTo>
                  <a:pt x="0" y="0"/>
                </a:moveTo>
                <a:lnTo>
                  <a:pt x="109728" y="0"/>
                </a:lnTo>
                <a:lnTo>
                  <a:pt x="3950208" y="5143500"/>
                </a:lnTo>
                <a:lnTo>
                  <a:pt x="3840480" y="5143500"/>
                </a:lnTo>
                <a:close/>
              </a:path>
            </a:pathLst>
          </a:custGeom>
          <a:solidFill>
            <a:srgbClr val="2C3E6B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"/>
          <p:cNvSpPr/>
          <p:nvPr/>
        </p:nvSpPr>
        <p:spPr>
          <a:xfrm>
            <a:off x="2852928" y="0"/>
            <a:ext cx="4114800" cy="5143500"/>
          </a:xfrm>
          <a:custGeom>
            <a:rect b="b" l="l" r="r" t="t"/>
            <a:pathLst>
              <a:path extrusionOk="0" h="5143500" w="4114800">
                <a:moveTo>
                  <a:pt x="0" y="0"/>
                </a:moveTo>
                <a:lnTo>
                  <a:pt x="274320" y="0"/>
                </a:lnTo>
                <a:lnTo>
                  <a:pt x="4114800" y="5143500"/>
                </a:lnTo>
                <a:lnTo>
                  <a:pt x="3840480" y="5143500"/>
                </a:lnTo>
                <a:close/>
              </a:path>
            </a:pathLst>
          </a:custGeom>
          <a:solidFill>
            <a:srgbClr val="D4DCF0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1" name="Google Shape;91;p1"/>
          <p:cNvSpPr/>
          <p:nvPr/>
        </p:nvSpPr>
        <p:spPr>
          <a:xfrm>
            <a:off x="0" y="5006340"/>
            <a:ext cx="2286000" cy="137160"/>
          </a:xfrm>
          <a:prstGeom prst="rect">
            <a:avLst/>
          </a:prstGeom>
          <a:solidFill>
            <a:srgbClr val="5B7FA6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" name="Google Shape;92;p1"/>
          <p:cNvSpPr/>
          <p:nvPr/>
        </p:nvSpPr>
        <p:spPr>
          <a:xfrm>
            <a:off x="2286000" y="5006340"/>
            <a:ext cx="2286000" cy="137160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" name="Google Shape;93;p1"/>
          <p:cNvSpPr/>
          <p:nvPr/>
        </p:nvSpPr>
        <p:spPr>
          <a:xfrm>
            <a:off x="4572000" y="5006340"/>
            <a:ext cx="2286000" cy="137160"/>
          </a:xfrm>
          <a:prstGeom prst="rect">
            <a:avLst/>
          </a:prstGeom>
          <a:solidFill>
            <a:srgbClr val="5AAAC8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" name="Google Shape;94;p1"/>
          <p:cNvSpPr/>
          <p:nvPr/>
        </p:nvSpPr>
        <p:spPr>
          <a:xfrm>
            <a:off x="6858000" y="5006340"/>
            <a:ext cx="2286000" cy="137160"/>
          </a:xfrm>
          <a:prstGeom prst="rect">
            <a:avLst/>
          </a:prstGeom>
          <a:solidFill>
            <a:srgbClr val="C06060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" name="Google Shape;95;p1"/>
          <p:cNvSpPr/>
          <p:nvPr/>
        </p:nvSpPr>
        <p:spPr>
          <a:xfrm>
            <a:off x="0" y="0"/>
            <a:ext cx="9144000" cy="36576"/>
          </a:xfrm>
          <a:prstGeom prst="rect">
            <a:avLst/>
          </a:prstGeom>
          <a:solidFill>
            <a:srgbClr val="2C3E6B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"/>
          <p:cNvSpPr txBox="1"/>
          <p:nvPr/>
        </p:nvSpPr>
        <p:spPr>
          <a:xfrm>
            <a:off x="-170985" y="1129284"/>
            <a:ext cx="3709638" cy="5847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3200" u="none" cap="none" strike="noStrike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סיכום רבעון 2 2026</a:t>
            </a:r>
            <a:endParaRPr b="1" i="0" sz="3200" u="none" cap="none" strike="noStrike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7" name="Google Shape;97;p1"/>
          <p:cNvSpPr/>
          <p:nvPr/>
        </p:nvSpPr>
        <p:spPr>
          <a:xfrm>
            <a:off x="365760" y="2075688"/>
            <a:ext cx="2011680" cy="41148"/>
          </a:xfrm>
          <a:prstGeom prst="rect">
            <a:avLst/>
          </a:prstGeom>
          <a:solidFill>
            <a:srgbClr val="5B7FA6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8" name="Google Shape;98;p1"/>
          <p:cNvSpPr txBox="1"/>
          <p:nvPr/>
        </p:nvSpPr>
        <p:spPr>
          <a:xfrm>
            <a:off x="181393" y="2202886"/>
            <a:ext cx="228600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w-IL" sz="1700" u="none" cap="none" strike="noStrike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ישיבת הנהלה</a:t>
            </a:r>
            <a:endParaRPr b="0" i="0" sz="1700" u="none" cap="none" strike="noStrike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" name="Google Shape;99;p1"/>
          <p:cNvSpPr txBox="1"/>
          <p:nvPr/>
        </p:nvSpPr>
        <p:spPr>
          <a:xfrm>
            <a:off x="85265" y="2747772"/>
            <a:ext cx="2286000" cy="2923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1" lang="iw-IL" sz="1300" u="none" cap="none" strike="noStrike">
                <a:solidFill>
                  <a:srgbClr val="8E99AA"/>
                </a:solidFill>
                <a:latin typeface="David"/>
                <a:ea typeface="David"/>
                <a:cs typeface="David"/>
                <a:sym typeface="David"/>
              </a:rPr>
              <a:t>19.7.2026</a:t>
            </a:r>
            <a:endParaRPr b="0" i="1" sz="1300" u="none" cap="none" strike="noStrike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pic>
        <p:nvPicPr>
          <p:cNvPr descr="image.png" id="100" name="Google Shape;100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321473" y="1179800"/>
            <a:ext cx="3194462" cy="11184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101" name="Google Shape;101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583680" y="2880360"/>
            <a:ext cx="2286000" cy="83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1"/>
          <p:cNvSpPr txBox="1"/>
          <p:nvPr/>
        </p:nvSpPr>
        <p:spPr>
          <a:xfrm>
            <a:off x="6400800" y="4594860"/>
            <a:ext cx="2468880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w-IL" sz="1000" u="none" cap="none" strike="noStrike">
                <a:solidFill>
                  <a:srgbClr val="8E99AA"/>
                </a:solidFill>
                <a:latin typeface="David"/>
                <a:ea typeface="David"/>
                <a:cs typeface="David"/>
                <a:sym typeface="David"/>
              </a:rPr>
              <a:t>קבוצת מכפל</a:t>
            </a:r>
            <a:endParaRPr b="0" i="0" sz="1000" u="none" cap="none" strike="noStrike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155" name="Google Shape;1155;p22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22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22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מגמות – השוואה רבעונית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58" name="Google Shape;1158;p22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22"/>
          <p:cNvSpPr/>
          <p:nvPr/>
        </p:nvSpPr>
        <p:spPr>
          <a:xfrm>
            <a:off x="667512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22"/>
          <p:cNvSpPr/>
          <p:nvPr/>
        </p:nvSpPr>
        <p:spPr>
          <a:xfrm>
            <a:off x="667512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22"/>
          <p:cNvSpPr txBox="1"/>
          <p:nvPr/>
        </p:nvSpPr>
        <p:spPr>
          <a:xfrm>
            <a:off x="676656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מדד</a:t>
            </a:r>
            <a:endParaRPr/>
          </a:p>
        </p:txBody>
      </p:sp>
      <p:sp>
        <p:nvSpPr>
          <p:cNvPr id="1162" name="Google Shape;1162;p22"/>
          <p:cNvSpPr/>
          <p:nvPr/>
        </p:nvSpPr>
        <p:spPr>
          <a:xfrm>
            <a:off x="448056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p22"/>
          <p:cNvSpPr/>
          <p:nvPr/>
        </p:nvSpPr>
        <p:spPr>
          <a:xfrm>
            <a:off x="44805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22"/>
          <p:cNvSpPr txBox="1"/>
          <p:nvPr/>
        </p:nvSpPr>
        <p:spPr>
          <a:xfrm>
            <a:off x="457200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Q1/2026</a:t>
            </a:r>
            <a:endParaRPr/>
          </a:p>
        </p:txBody>
      </p:sp>
      <p:sp>
        <p:nvSpPr>
          <p:cNvPr id="1165" name="Google Shape;1165;p22"/>
          <p:cNvSpPr/>
          <p:nvPr/>
        </p:nvSpPr>
        <p:spPr>
          <a:xfrm>
            <a:off x="228600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p22"/>
          <p:cNvSpPr/>
          <p:nvPr/>
        </p:nvSpPr>
        <p:spPr>
          <a:xfrm>
            <a:off x="22860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22"/>
          <p:cNvSpPr txBox="1"/>
          <p:nvPr/>
        </p:nvSpPr>
        <p:spPr>
          <a:xfrm>
            <a:off x="237744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Q2/2026</a:t>
            </a:r>
            <a:endParaRPr/>
          </a:p>
        </p:txBody>
      </p:sp>
      <p:sp>
        <p:nvSpPr>
          <p:cNvPr id="1168" name="Google Shape;1168;p22"/>
          <p:cNvSpPr/>
          <p:nvPr/>
        </p:nvSpPr>
        <p:spPr>
          <a:xfrm>
            <a:off x="365760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22"/>
          <p:cNvSpPr/>
          <p:nvPr/>
        </p:nvSpPr>
        <p:spPr>
          <a:xfrm>
            <a:off x="3657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22"/>
          <p:cNvSpPr txBox="1"/>
          <p:nvPr/>
        </p:nvSpPr>
        <p:spPr>
          <a:xfrm>
            <a:off x="457200" y="914400"/>
            <a:ext cx="179222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שינוי</a:t>
            </a:r>
            <a:endParaRPr/>
          </a:p>
        </p:txBody>
      </p:sp>
      <p:sp>
        <p:nvSpPr>
          <p:cNvPr id="1171" name="Google Shape;1171;p22"/>
          <p:cNvSpPr/>
          <p:nvPr/>
        </p:nvSpPr>
        <p:spPr>
          <a:xfrm>
            <a:off x="667512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לידים — סה"כ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2" name="Google Shape;1172;p22"/>
          <p:cNvSpPr/>
          <p:nvPr/>
        </p:nvSpPr>
        <p:spPr>
          <a:xfrm>
            <a:off x="448056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566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3" name="Google Shape;1173;p22"/>
          <p:cNvSpPr/>
          <p:nvPr/>
        </p:nvSpPr>
        <p:spPr>
          <a:xfrm>
            <a:off x="228600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641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4" name="Google Shape;1174;p22"/>
          <p:cNvSpPr/>
          <p:nvPr/>
        </p:nvSpPr>
        <p:spPr>
          <a:xfrm>
            <a:off x="365760" y="1188720"/>
            <a:ext cx="192024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עלייה של 13%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5" name="Google Shape;1175;p22"/>
          <p:cNvSpPr/>
          <p:nvPr/>
        </p:nvSpPr>
        <p:spPr>
          <a:xfrm>
            <a:off x="667512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לידים — חשב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6" name="Google Shape;1176;p22"/>
          <p:cNvSpPr/>
          <p:nvPr/>
        </p:nvSpPr>
        <p:spPr>
          <a:xfrm>
            <a:off x="448056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431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7" name="Google Shape;1177;p22"/>
          <p:cNvSpPr/>
          <p:nvPr/>
        </p:nvSpPr>
        <p:spPr>
          <a:xfrm>
            <a:off x="228600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518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8" name="Google Shape;1178;p22"/>
          <p:cNvSpPr/>
          <p:nvPr/>
        </p:nvSpPr>
        <p:spPr>
          <a:xfrm>
            <a:off x="365760" y="1664208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עלייה של 20%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01" name="Google Shape;1101;p20"/>
          <p:cNvSpPr/>
          <p:nvPr/>
        </p:nvSpPr>
        <p:spPr>
          <a:xfrm>
            <a:off x="341227" y="4178808"/>
            <a:ext cx="8595360" cy="537186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* אזהרת מדידה, וזה הנתון החשוב בשקף: Q1 דווח 6 שבועות אחרי סוף הרבעון — Q2 מיוצא 12 יום אחריו.</a:t>
            </a:r>
            <a:b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</a:b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לפי הממצא שלנו מ-Q1 עצמו — ליד נסגר תוך כ-3 חודשים בממוצע — עסקאות Q2 עדיין לא הבשילו. המספר יעלה, ונעדכן את ההשוואה ברבעון הבא.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6" name="Google Shape;1175;p22__g2"/>
          <p:cNvSpPr/>
          <p:nvPr/>
        </p:nvSpPr>
        <p:spPr>
          <a:xfrm>
            <a:off x="667512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לידים — לירם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7" name="Google Shape;1176;p22__g2"/>
          <p:cNvSpPr/>
          <p:nvPr/>
        </p:nvSpPr>
        <p:spPr>
          <a:xfrm>
            <a:off x="448056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135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8" name="Google Shape;1177;p22__g2"/>
          <p:cNvSpPr/>
          <p:nvPr/>
        </p:nvSpPr>
        <p:spPr>
          <a:xfrm>
            <a:off x="228600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123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9" name="Google Shape;1178;p22__g2"/>
          <p:cNvSpPr/>
          <p:nvPr/>
        </p:nvSpPr>
        <p:spPr>
          <a:xfrm>
            <a:off x="365760" y="2139696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ירידה של 9% — ללא שקל מדיה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6" name="Google Shape;1175;p22__g3"/>
          <p:cNvSpPr/>
          <p:nvPr/>
        </p:nvSpPr>
        <p:spPr>
          <a:xfrm>
            <a:off x="667512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עסקאות שנסגרו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7" name="Google Shape;1176;p22__g3"/>
          <p:cNvSpPr/>
          <p:nvPr/>
        </p:nvSpPr>
        <p:spPr>
          <a:xfrm>
            <a:off x="448056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39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8" name="Google Shape;1177;p22__g3"/>
          <p:cNvSpPr/>
          <p:nvPr/>
        </p:nvSpPr>
        <p:spPr>
          <a:xfrm>
            <a:off x="228600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*19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9" name="Google Shape;1178;p22__g3"/>
          <p:cNvSpPr/>
          <p:nvPr/>
        </p:nvSpPr>
        <p:spPr>
          <a:xfrm>
            <a:off x="365760" y="2615184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ראו הערה למטה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4" name="Google Shape;1175;p22__g4"/>
          <p:cNvSpPr/>
          <p:nvPr/>
        </p:nvSpPr>
        <p:spPr>
          <a:xfrm>
            <a:off x="667512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פייסבוק [חשב] — עלות לליד / CAC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5" name="Google Shape;1176;p22__g4"/>
          <p:cNvSpPr/>
          <p:nvPr/>
        </p:nvSpPr>
        <p:spPr>
          <a:xfrm>
            <a:off x="448056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₪59  /  ₪3,510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6" name="Google Shape;1177;p22__g4"/>
          <p:cNvSpPr/>
          <p:nvPr/>
        </p:nvSpPr>
        <p:spPr>
          <a:xfrm>
            <a:off x="228600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₪66  /  ₪7,998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7" name="Google Shape;1178;p22__g4"/>
          <p:cNvSpPr/>
          <p:nvPr/>
        </p:nvSpPr>
        <p:spPr>
          <a:xfrm>
            <a:off x="365760" y="3090672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CAC יותר מהוכפל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3" name="Google Shape;1175;p22__g5"/>
          <p:cNvSpPr/>
          <p:nvPr/>
        </p:nvSpPr>
        <p:spPr>
          <a:xfrm>
            <a:off x="6675120" y="3566160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הוצאת מדיה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4" name="Google Shape;1176;p22__g5"/>
          <p:cNvSpPr/>
          <p:nvPr/>
        </p:nvSpPr>
        <p:spPr>
          <a:xfrm>
            <a:off x="4480560" y="3566160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 ₪10,771 · לירם ₪3,361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5" name="Google Shape;1177;p22__g5"/>
          <p:cNvSpPr/>
          <p:nvPr/>
        </p:nvSpPr>
        <p:spPr>
          <a:xfrm>
            <a:off x="2286000" y="3566160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 ₪13,160 · לירם ₪0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6" name="Google Shape;1178;p22__g5"/>
          <p:cNvSpPr/>
          <p:nvPr/>
        </p:nvSpPr>
        <p:spPr>
          <a:xfrm>
            <a:off x="365760" y="3566160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 עלתה 22%; לירם הוקפאה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155" name="Google Shape;1155;p22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22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22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תשתית המדידה — מה שאנחנו עדיין לא רואים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58" name="Google Shape;1158;p22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22"/>
          <p:cNvSpPr/>
          <p:nvPr/>
        </p:nvSpPr>
        <p:spPr>
          <a:xfrm>
            <a:off x="667512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22"/>
          <p:cNvSpPr/>
          <p:nvPr/>
        </p:nvSpPr>
        <p:spPr>
          <a:xfrm>
            <a:off x="667512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22"/>
          <p:cNvSpPr txBox="1"/>
          <p:nvPr/>
        </p:nvSpPr>
        <p:spPr>
          <a:xfrm>
            <a:off x="676656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תחום</a:t>
            </a:r>
            <a:endParaRPr/>
          </a:p>
        </p:txBody>
      </p:sp>
      <p:sp>
        <p:nvSpPr>
          <p:cNvPr id="1162" name="Google Shape;1162;p22"/>
          <p:cNvSpPr/>
          <p:nvPr/>
        </p:nvSpPr>
        <p:spPr>
          <a:xfrm>
            <a:off x="448056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p22"/>
          <p:cNvSpPr/>
          <p:nvPr/>
        </p:nvSpPr>
        <p:spPr>
          <a:xfrm>
            <a:off x="44805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22"/>
          <p:cNvSpPr txBox="1"/>
          <p:nvPr/>
        </p:nvSpPr>
        <p:spPr>
          <a:xfrm>
            <a:off x="457200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מצב היום</a:t>
            </a:r>
            <a:endParaRPr/>
          </a:p>
        </p:txBody>
      </p:sp>
      <p:sp>
        <p:nvSpPr>
          <p:cNvPr id="1165" name="Google Shape;1165;p22"/>
          <p:cNvSpPr/>
          <p:nvPr/>
        </p:nvSpPr>
        <p:spPr>
          <a:xfrm>
            <a:off x="228600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p22"/>
          <p:cNvSpPr/>
          <p:nvPr/>
        </p:nvSpPr>
        <p:spPr>
          <a:xfrm>
            <a:off x="22860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22"/>
          <p:cNvSpPr txBox="1"/>
          <p:nvPr/>
        </p:nvSpPr>
        <p:spPr>
          <a:xfrm>
            <a:off x="237744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הסיכון</a:t>
            </a:r>
            <a:endParaRPr/>
          </a:p>
        </p:txBody>
      </p:sp>
      <p:sp>
        <p:nvSpPr>
          <p:cNvPr id="1168" name="Google Shape;1168;p22"/>
          <p:cNvSpPr/>
          <p:nvPr/>
        </p:nvSpPr>
        <p:spPr>
          <a:xfrm>
            <a:off x="365760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22"/>
          <p:cNvSpPr/>
          <p:nvPr/>
        </p:nvSpPr>
        <p:spPr>
          <a:xfrm>
            <a:off x="3657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22"/>
          <p:cNvSpPr txBox="1"/>
          <p:nvPr/>
        </p:nvSpPr>
        <p:spPr>
          <a:xfrm>
            <a:off x="457200" y="914400"/>
            <a:ext cx="179222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היעד</a:t>
            </a:r>
            <a:endParaRPr/>
          </a:p>
        </p:txBody>
      </p:sp>
      <p:sp>
        <p:nvSpPr>
          <p:cNvPr id="1171" name="Google Shape;1171;p22"/>
          <p:cNvSpPr/>
          <p:nvPr/>
        </p:nvSpPr>
        <p:spPr>
          <a:xfrm>
            <a:off x="667512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מדידת המרות בקמפיינים [חשב]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2" name="Google Shape;1172;p22"/>
          <p:cNvSpPr/>
          <p:nvPr/>
        </p:nvSpPr>
        <p:spPr>
          <a:xfrm>
            <a:off x="448056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₪1,462 (11% מההוצאה) רצו בלי מדידה — מטא רשמה 0 תוצאות בקמפיין הצהרות הון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3" name="Google Shape;1173;p22"/>
          <p:cNvSpPr/>
          <p:nvPr/>
        </p:nvSpPr>
        <p:spPr>
          <a:xfrm>
            <a:off x="228600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משלמים בלי לדעת על מה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4" name="Google Shape;1174;p22"/>
          <p:cNvSpPr/>
          <p:nvPr/>
        </p:nvSpPr>
        <p:spPr>
          <a:xfrm>
            <a:off x="365760" y="1188720"/>
            <a:ext cx="192024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100% מההוצאה נמדדת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5" name="Google Shape;1175;p22"/>
          <p:cNvSpPr/>
          <p:nvPr/>
        </p:nvSpPr>
        <p:spPr>
          <a:xfrm>
            <a:off x="667512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Google Ads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6" name="Google Shape;1176;p22"/>
          <p:cNvSpPr/>
          <p:nvPr/>
        </p:nvSpPr>
        <p:spPr>
          <a:xfrm>
            <a:off x="448056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אין גישה לחשבון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7" name="Google Shape;1177;p22"/>
          <p:cNvSpPr/>
          <p:nvPr/>
        </p:nvSpPr>
        <p:spPr>
          <a:xfrm>
            <a:off x="228600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יודעים כמה הוצא ומה חזר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8" name="Google Shape;1178;p22"/>
          <p:cNvSpPr/>
          <p:nvPr/>
        </p:nvSpPr>
        <p:spPr>
          <a:xfrm>
            <a:off x="365760" y="1664208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גישה + ייצוא ראשון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01" name="Google Shape;1101;p20"/>
          <p:cNvSpPr/>
          <p:nvPr/>
        </p:nvSpPr>
        <p:spPr>
          <a:xfrm>
            <a:off x="341227" y="4178808"/>
            <a:ext cx="8595360" cy="537186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המדד שמאחד את הכל: אחוז ההוצאה שנמדדת. במטא — 89% היום. בגוגל — אין לנו גישה לחשבון, ולכן אנחנו אפילו לא יודעים כמה הוצא. היעד: 100%, בכל הפלטפורמות.</a:t>
            </a:r>
            <a:b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</a:b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זה התנאי שצדוק הציב להגדלת התקציב, וזה גם התנאי שאני מציבה לעצמי.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6" name="Google Shape;1175;p22__g2"/>
          <p:cNvSpPr/>
          <p:nvPr/>
        </p:nvSpPr>
        <p:spPr>
          <a:xfrm>
            <a:off x="667512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אירועי המרה באתרים [שתיהן]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7" name="Google Shape;1176;p22__g2"/>
          <p:cNvSpPr/>
          <p:nvPr/>
        </p:nvSpPr>
        <p:spPr>
          <a:xfrm>
            <a:off x="448056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לירם: 27 אירועים ברבעון. חשב עבודה: 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8" name="Google Shape;1177;p22__g2"/>
          <p:cNvSpPr/>
          <p:nvPr/>
        </p:nvSpPr>
        <p:spPr>
          <a:xfrm>
            <a:off x="228600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תנועה גדולה בלי לדעת מה עובד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9" name="Google Shape;1178;p22__g2"/>
          <p:cNvSpPr/>
          <p:nvPr/>
        </p:nvSpPr>
        <p:spPr>
          <a:xfrm>
            <a:off x="365760" y="2139696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אירועי המרה בכל האתרים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6" name="Google Shape;1175;p22__g3"/>
          <p:cNvSpPr/>
          <p:nvPr/>
        </p:nvSpPr>
        <p:spPr>
          <a:xfrm>
            <a:off x="667512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הקצאת לידים [שתיהן]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7" name="Google Shape;1176;p22__g3"/>
          <p:cNvSpPr/>
          <p:nvPr/>
        </p:nvSpPr>
        <p:spPr>
          <a:xfrm>
            <a:off x="448056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שדה "אחראי" ריק ב-641 מתוך 641 הלידים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8" name="Google Shape;1177;p22__g3"/>
          <p:cNvSpPr/>
          <p:nvPr/>
        </p:nvSpPr>
        <p:spPr>
          <a:xfrm>
            <a:off x="228600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אי אפשר לסגור מעגל על ליד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9" name="Google Shape;1178;p22__g3"/>
          <p:cNvSpPr/>
          <p:nvPr/>
        </p:nvSpPr>
        <p:spPr>
          <a:xfrm>
            <a:off x="365760" y="2615184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כל ליד מוקצה לאדם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4" name="Google Shape;1175;p22__g4"/>
          <p:cNvSpPr/>
          <p:nvPr/>
        </p:nvSpPr>
        <p:spPr>
          <a:xfrm>
            <a:off x="667512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GTM ותג ההמרה של גוגל [חשב]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5" name="Google Shape;1176;p22__g4"/>
          <p:cNvSpPr/>
          <p:nvPr/>
        </p:nvSpPr>
        <p:spPr>
          <a:xfrm>
            <a:off x="448056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התג יושב בקונטיינר מת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6" name="Google Shape;1177;p22__g4"/>
          <p:cNvSpPr/>
          <p:nvPr/>
        </p:nvSpPr>
        <p:spPr>
          <a:xfrm>
            <a:off x="228600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גוגל עיוור להמרות: Q1 — 48 המרות, Q2 — 3 לידים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7" name="Google Shape;1178;p22__g4"/>
          <p:cNvSpPr/>
          <p:nvPr/>
        </p:nvSpPr>
        <p:spPr>
          <a:xfrm>
            <a:off x="365760" y="3090672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קונטיינר אחד חי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3" name="Google Shape;1175;p22__g5"/>
          <p:cNvSpPr/>
          <p:nvPr/>
        </p:nvSpPr>
        <p:spPr>
          <a:xfrm>
            <a:off x="6675120" y="3566160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עלויות והכנסות ב-LeadManager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4" name="Google Shape;1176;p22__g5"/>
          <p:cNvSpPr/>
          <p:nvPr/>
        </p:nvSpPr>
        <p:spPr>
          <a:xfrm>
            <a:off x="4480560" y="3566160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מחוברות לקמפיינים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5" name="Google Shape;1177;p22__g5"/>
          <p:cNvSpPr/>
          <p:nvPr/>
        </p:nvSpPr>
        <p:spPr>
          <a:xfrm>
            <a:off x="2286000" y="3566160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"רווחיות" מחושבת ידנית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6" name="Google Shape;1178;p22__g5"/>
          <p:cNvSpPr/>
          <p:nvPr/>
        </p:nvSpPr>
        <p:spPr>
          <a:xfrm>
            <a:off x="365760" y="3566160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חיבור אוטומטי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54" name="Shape 1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5" name="Google Shape;1155;p22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22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22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פערים -  תוכנית הדבקת פער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58" name="Google Shape;1158;p22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22"/>
          <p:cNvSpPr/>
          <p:nvPr/>
        </p:nvSpPr>
        <p:spPr>
          <a:xfrm>
            <a:off x="667512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22"/>
          <p:cNvSpPr/>
          <p:nvPr/>
        </p:nvSpPr>
        <p:spPr>
          <a:xfrm>
            <a:off x="667512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22"/>
          <p:cNvSpPr txBox="1"/>
          <p:nvPr/>
        </p:nvSpPr>
        <p:spPr>
          <a:xfrm>
            <a:off x="676656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יעד שלא הושג</a:t>
            </a:r>
            <a:endParaRPr/>
          </a:p>
        </p:txBody>
      </p:sp>
      <p:sp>
        <p:nvSpPr>
          <p:cNvPr id="1162" name="Google Shape;1162;p22"/>
          <p:cNvSpPr/>
          <p:nvPr/>
        </p:nvSpPr>
        <p:spPr>
          <a:xfrm>
            <a:off x="448056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p22"/>
          <p:cNvSpPr/>
          <p:nvPr/>
        </p:nvSpPr>
        <p:spPr>
          <a:xfrm>
            <a:off x="44805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22"/>
          <p:cNvSpPr txBox="1"/>
          <p:nvPr/>
        </p:nvSpPr>
        <p:spPr>
          <a:xfrm>
            <a:off x="457200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פער</a:t>
            </a:r>
            <a:endParaRPr/>
          </a:p>
        </p:txBody>
      </p:sp>
      <p:sp>
        <p:nvSpPr>
          <p:cNvPr id="1165" name="Google Shape;1165;p22"/>
          <p:cNvSpPr/>
          <p:nvPr/>
        </p:nvSpPr>
        <p:spPr>
          <a:xfrm>
            <a:off x="228600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p22"/>
          <p:cNvSpPr/>
          <p:nvPr/>
        </p:nvSpPr>
        <p:spPr>
          <a:xfrm>
            <a:off x="22860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22"/>
          <p:cNvSpPr txBox="1"/>
          <p:nvPr/>
        </p:nvSpPr>
        <p:spPr>
          <a:xfrm>
            <a:off x="237744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השלכה קדימה</a:t>
            </a:r>
            <a:endParaRPr/>
          </a:p>
        </p:txBody>
      </p:sp>
      <p:sp>
        <p:nvSpPr>
          <p:cNvPr id="1168" name="Google Shape;1168;p22"/>
          <p:cNvSpPr/>
          <p:nvPr/>
        </p:nvSpPr>
        <p:spPr>
          <a:xfrm>
            <a:off x="365760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22"/>
          <p:cNvSpPr/>
          <p:nvPr/>
        </p:nvSpPr>
        <p:spPr>
          <a:xfrm>
            <a:off x="3657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22"/>
          <p:cNvSpPr txBox="1"/>
          <p:nvPr/>
        </p:nvSpPr>
        <p:spPr>
          <a:xfrm>
            <a:off x="457200" y="914400"/>
            <a:ext cx="179222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פעולה לסגירה</a:t>
            </a:r>
            <a:endParaRPr/>
          </a:p>
        </p:txBody>
      </p:sp>
      <p:sp>
        <p:nvSpPr>
          <p:cNvPr id="1171" name="Google Shape;1171;p22"/>
          <p:cNvSpPr/>
          <p:nvPr/>
        </p:nvSpPr>
        <p:spPr>
          <a:xfrm>
            <a:off x="667512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 CONNECT — ביקוש של 50 משרדים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2" name="Google Shape;1172;p22"/>
          <p:cNvSpPr/>
          <p:nvPr/>
        </p:nvSpPr>
        <p:spPr>
          <a:xfrm>
            <a:off x="448056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רץ קמפיין CONNECT ברבעון; אין מדידת ביקוש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3" name="Google Shape;1173;p22"/>
          <p:cNvSpPr/>
          <p:nvPr/>
        </p:nvSpPr>
        <p:spPr>
          <a:xfrm>
            <a:off x="228600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יעד מוצר חדש בלי מנוע ביקוש מאחוריו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4" name="Google Shape;1174;p22"/>
          <p:cNvSpPr/>
          <p:nvPr/>
        </p:nvSpPr>
        <p:spPr>
          <a:xfrm>
            <a:off x="365760" y="1188720"/>
            <a:ext cx="192024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להגדיר מהו "ביקוש" כמדד נמדד, ואז דף נחיתה + קמפיין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5" name="Google Shape;1175;p22"/>
          <p:cNvSpPr/>
          <p:nvPr/>
        </p:nvSpPr>
        <p:spPr>
          <a:xfrm>
            <a:off x="667512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קמפיינים ממוקדים ל-COSTAPP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6" name="Google Shape;1176;p22"/>
          <p:cNvSpPr/>
          <p:nvPr/>
        </p:nvSpPr>
        <p:spPr>
          <a:xfrm>
            <a:off x="448056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הושק — הפופ-אפ חזר רק עכשיו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7" name="Google Shape;1177;p22"/>
          <p:cNvSpPr/>
          <p:nvPr/>
        </p:nvSpPr>
        <p:spPr>
          <a:xfrm>
            <a:off x="228600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מוצר חי בשוק בלי שיווק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8" name="Google Shape;1178;p22"/>
          <p:cNvSpPr/>
          <p:nvPr/>
        </p:nvSpPr>
        <p:spPr>
          <a:xfrm>
            <a:off x="365760" y="1664208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פופ-אפ + דף נחיתה + קמפיין ממוקד ב-Q3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229" name="Google Shape;1175;p22__r3"/>
          <p:cNvSpPr/>
          <p:nvPr/>
        </p:nvSpPr>
        <p:spPr>
          <a:xfrm>
            <a:off x="667512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וובינרים כמנוע לידים [לירם]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230" name="Google Shape;1176;p22__r3"/>
          <p:cNvSpPr/>
          <p:nvPr/>
        </p:nvSpPr>
        <p:spPr>
          <a:xfrm>
            <a:off x="448056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בוצע — שנה שנייה ברציפות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231" name="Google Shape;1177;p22__r3"/>
          <p:cNvSpPr/>
          <p:nvPr/>
        </p:nvSpPr>
        <p:spPr>
          <a:xfrm>
            <a:off x="228600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חוסם מבני: אין בעלים ואין לו״ז מקדים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232" name="Google Shape;1178;p22__r3"/>
          <p:cNvSpPr/>
          <p:nvPr/>
        </p:nvSpPr>
        <p:spPr>
          <a:xfrm>
            <a:off x="365760" y="2139696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בעלים + תוכנית שנתית; פיילוט וובינר אחד ב-Q3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341" name="Google Shape;1175;p22__r4"/>
          <p:cNvSpPr/>
          <p:nvPr/>
        </p:nvSpPr>
        <p:spPr>
          <a:xfrm>
            <a:off x="667512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טיוב לידים עד למעבר ל-CRM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342" name="Google Shape;1176;p22__r4"/>
          <p:cNvSpPr/>
          <p:nvPr/>
        </p:nvSpPr>
        <p:spPr>
          <a:xfrm>
            <a:off x="448056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34% בסטטוס "חדש" (לירם 40%). שדה "אחראי" ריק ב-641/641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343" name="Google Shape;1177;p22__r4"/>
          <p:cNvSpPr/>
          <p:nvPr/>
        </p:nvSpPr>
        <p:spPr>
          <a:xfrm>
            <a:off x="228600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לידים ששילמנו עליהם לא ממוצים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344" name="Google Shape;1178;p22__r4"/>
          <p:cNvSpPr/>
          <p:nvPr/>
        </p:nvSpPr>
        <p:spPr>
          <a:xfrm>
            <a:off x="365760" y="2615184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להקצות כל ליד לאדם; לנקות 18% כפילויות — עם המכירות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1182" name="Shape 1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3" name="Google Shape;1183;p23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4" name="Google Shape;1184;p23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5" name="Google Shape;1185;p23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גורמים משפיעים |  תוצאה ← גורם ← לקח ← פעולה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86" name="Google Shape;1186;p23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7" name="Google Shape;1187;p23"/>
          <p:cNvSpPr/>
          <p:nvPr/>
        </p:nvSpPr>
        <p:spPr>
          <a:xfrm>
            <a:off x="6949440" y="877824"/>
            <a:ext cx="1920240" cy="406450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8" name="Google Shape;1188;p23"/>
          <p:cNvSpPr/>
          <p:nvPr/>
        </p:nvSpPr>
        <p:spPr>
          <a:xfrm>
            <a:off x="6949440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9" name="Google Shape;1189;p23"/>
          <p:cNvSpPr/>
          <p:nvPr/>
        </p:nvSpPr>
        <p:spPr>
          <a:xfrm>
            <a:off x="6949440" y="877824"/>
            <a:ext cx="45720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0" name="Google Shape;1190;p23"/>
          <p:cNvSpPr txBox="1"/>
          <p:nvPr/>
        </p:nvSpPr>
        <p:spPr>
          <a:xfrm>
            <a:off x="7040880" y="914400"/>
            <a:ext cx="1783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2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תוצאה</a:t>
            </a:r>
            <a:endParaRPr/>
          </a:p>
        </p:txBody>
      </p:sp>
      <p:sp>
        <p:nvSpPr>
          <p:cNvPr id="1191" name="Google Shape;1191;p23"/>
          <p:cNvSpPr/>
          <p:nvPr/>
        </p:nvSpPr>
        <p:spPr>
          <a:xfrm>
            <a:off x="7022592" y="1243584"/>
            <a:ext cx="1773936" cy="360730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2" name="Google Shape;1192;p23"/>
          <p:cNvSpPr txBox="1"/>
          <p:nvPr/>
        </p:nvSpPr>
        <p:spPr>
          <a:xfrm>
            <a:off x="7114032" y="1335024"/>
            <a:ext cx="1591056" cy="3291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[חשב] פייסבוק: 162 לידים, ₪13,160 הוצאה — ועסקה אחת. CAC ₪7,998, יותר מכפול מ-Q1.</a:t>
            </a:r>
            <a:endParaRPr b="0" i="0" sz="1100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[שתיהן] הפופ-אפ והאורגני, בעלות מדיה ₪0, הביאו 84% משווי העסקאות.</a:t>
            </a:r>
            <a:endParaRPr b="0" i="0" sz="1100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93" name="Google Shape;1193;p23"/>
          <p:cNvSpPr txBox="1"/>
          <p:nvPr/>
        </p:nvSpPr>
        <p:spPr>
          <a:xfrm>
            <a:off x="6803136" y="2727198"/>
            <a:ext cx="128016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400">
                <a:solidFill>
                  <a:srgbClr val="8E99AA"/>
                </a:solidFill>
                <a:latin typeface="David"/>
                <a:ea typeface="David"/>
                <a:cs typeface="David"/>
                <a:sym typeface="David"/>
              </a:rPr>
              <a:t>←</a:t>
            </a:r>
            <a:endParaRPr/>
          </a:p>
        </p:txBody>
      </p:sp>
      <p:sp>
        <p:nvSpPr>
          <p:cNvPr id="1194" name="Google Shape;1194;p23"/>
          <p:cNvSpPr/>
          <p:nvPr/>
        </p:nvSpPr>
        <p:spPr>
          <a:xfrm>
            <a:off x="4919472" y="877824"/>
            <a:ext cx="1920240" cy="406450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5" name="Google Shape;1195;p23"/>
          <p:cNvSpPr/>
          <p:nvPr/>
        </p:nvSpPr>
        <p:spPr>
          <a:xfrm>
            <a:off x="4919472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6" name="Google Shape;1196;p23"/>
          <p:cNvSpPr/>
          <p:nvPr/>
        </p:nvSpPr>
        <p:spPr>
          <a:xfrm>
            <a:off x="4919472" y="877824"/>
            <a:ext cx="45720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7" name="Google Shape;1197;p23"/>
          <p:cNvSpPr txBox="1"/>
          <p:nvPr/>
        </p:nvSpPr>
        <p:spPr>
          <a:xfrm>
            <a:off x="5010912" y="914400"/>
            <a:ext cx="1783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2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גורם</a:t>
            </a:r>
            <a:endParaRPr/>
          </a:p>
        </p:txBody>
      </p:sp>
      <p:sp>
        <p:nvSpPr>
          <p:cNvPr id="1198" name="Google Shape;1198;p23"/>
          <p:cNvSpPr/>
          <p:nvPr/>
        </p:nvSpPr>
        <p:spPr>
          <a:xfrm>
            <a:off x="4992624" y="1243584"/>
            <a:ext cx="1773936" cy="360730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99" name="Google Shape;1199;p23"/>
          <p:cNvSpPr txBox="1"/>
          <p:nvPr/>
        </p:nvSpPr>
        <p:spPr>
          <a:xfrm>
            <a:off x="5084064" y="1335024"/>
            <a:ext cx="1591056" cy="3291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התקציב מוקצה לפי הרגל, לא לפי תוצאה. חלק מההוצאה רץ בלי מדידת המרות, ובגוגל אין לנו גישה בכלל — ולכן אי אפשר היה לראות את זה בזמן אמת.</a:t>
            </a:r>
            <a:endParaRPr b="0" i="0" sz="1100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00" name="Google Shape;1200;p23"/>
          <p:cNvSpPr txBox="1"/>
          <p:nvPr/>
        </p:nvSpPr>
        <p:spPr>
          <a:xfrm>
            <a:off x="4773168" y="2727198"/>
            <a:ext cx="128016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400">
                <a:solidFill>
                  <a:srgbClr val="8E99AA"/>
                </a:solidFill>
                <a:latin typeface="David"/>
                <a:ea typeface="David"/>
                <a:cs typeface="David"/>
                <a:sym typeface="David"/>
              </a:rPr>
              <a:t>←</a:t>
            </a:r>
            <a:endParaRPr/>
          </a:p>
        </p:txBody>
      </p:sp>
      <p:sp>
        <p:nvSpPr>
          <p:cNvPr id="1201" name="Google Shape;1201;p23"/>
          <p:cNvSpPr/>
          <p:nvPr/>
        </p:nvSpPr>
        <p:spPr>
          <a:xfrm>
            <a:off x="2889504" y="877824"/>
            <a:ext cx="1920240" cy="406450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2" name="Google Shape;1202;p23"/>
          <p:cNvSpPr/>
          <p:nvPr/>
        </p:nvSpPr>
        <p:spPr>
          <a:xfrm>
            <a:off x="2889504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3" name="Google Shape;1203;p23"/>
          <p:cNvSpPr/>
          <p:nvPr/>
        </p:nvSpPr>
        <p:spPr>
          <a:xfrm>
            <a:off x="2889504" y="877824"/>
            <a:ext cx="45720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4" name="Google Shape;1204;p23"/>
          <p:cNvSpPr txBox="1"/>
          <p:nvPr/>
        </p:nvSpPr>
        <p:spPr>
          <a:xfrm>
            <a:off x="2980944" y="914400"/>
            <a:ext cx="1783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2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לקח</a:t>
            </a:r>
            <a:endParaRPr/>
          </a:p>
        </p:txBody>
      </p:sp>
      <p:sp>
        <p:nvSpPr>
          <p:cNvPr id="1205" name="Google Shape;1205;p23"/>
          <p:cNvSpPr/>
          <p:nvPr/>
        </p:nvSpPr>
        <p:spPr>
          <a:xfrm>
            <a:off x="2962656" y="1243584"/>
            <a:ext cx="1773936" cy="360730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6" name="Google Shape;1206;p23"/>
          <p:cNvSpPr txBox="1"/>
          <p:nvPr/>
        </p:nvSpPr>
        <p:spPr>
          <a:xfrm>
            <a:off x="3054096" y="1335024"/>
            <a:ext cx="1591056" cy="3291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ערוץ נמדד לפי עסקאות, לא לפי לידים. ליד זול שלא נסגר הוא הליד היקר ביותר.</a:t>
            </a:r>
            <a:endParaRPr b="0" i="0" sz="1100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07" name="Google Shape;1207;p23"/>
          <p:cNvSpPr txBox="1"/>
          <p:nvPr/>
        </p:nvSpPr>
        <p:spPr>
          <a:xfrm>
            <a:off x="2743200" y="2727198"/>
            <a:ext cx="128016" cy="3657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400">
                <a:solidFill>
                  <a:srgbClr val="8E99AA"/>
                </a:solidFill>
                <a:latin typeface="David"/>
                <a:ea typeface="David"/>
                <a:cs typeface="David"/>
                <a:sym typeface="David"/>
              </a:rPr>
              <a:t>←</a:t>
            </a:r>
            <a:endParaRPr/>
          </a:p>
        </p:txBody>
      </p:sp>
      <p:sp>
        <p:nvSpPr>
          <p:cNvPr id="1208" name="Google Shape;1208;p23"/>
          <p:cNvSpPr/>
          <p:nvPr/>
        </p:nvSpPr>
        <p:spPr>
          <a:xfrm>
            <a:off x="859536" y="877824"/>
            <a:ext cx="1920240" cy="406450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09" name="Google Shape;1209;p23"/>
          <p:cNvSpPr/>
          <p:nvPr/>
        </p:nvSpPr>
        <p:spPr>
          <a:xfrm>
            <a:off x="859536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0" name="Google Shape;1210;p23"/>
          <p:cNvSpPr/>
          <p:nvPr/>
        </p:nvSpPr>
        <p:spPr>
          <a:xfrm>
            <a:off x="859536" y="877824"/>
            <a:ext cx="45720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1" name="Google Shape;1211;p23"/>
          <p:cNvSpPr txBox="1"/>
          <p:nvPr/>
        </p:nvSpPr>
        <p:spPr>
          <a:xfrm>
            <a:off x="950976" y="914400"/>
            <a:ext cx="1783080" cy="2560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2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פעולה</a:t>
            </a:r>
            <a:endParaRPr/>
          </a:p>
        </p:txBody>
      </p:sp>
      <p:sp>
        <p:nvSpPr>
          <p:cNvPr id="1212" name="Google Shape;1212;p23"/>
          <p:cNvSpPr/>
          <p:nvPr/>
        </p:nvSpPr>
        <p:spPr>
          <a:xfrm>
            <a:off x="932688" y="1243584"/>
            <a:ext cx="1773936" cy="3607308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3" name="Google Shape;1213;p23"/>
          <p:cNvSpPr txBox="1"/>
          <p:nvPr/>
        </p:nvSpPr>
        <p:spPr>
          <a:xfrm>
            <a:off x="1024128" y="1335024"/>
            <a:ext cx="1591056" cy="329184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1. לתקן את המדידה (GTM אחד + אירועי המרה בכל האתרים).</a:t>
            </a:r>
            <a:endParaRPr b="0" i="0" sz="1100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2. להסיט תקציב מפייסבוק לפופ-אפ, אורגני ורימרקטינג.</a:t>
            </a:r>
            <a:endParaRPr b="0" i="0" sz="1100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3. לפתוח את זירת התוכן מעבר ל"דוחות שנתיים" — לפי מפת הנושאים.</a:t>
            </a:r>
            <a:endParaRPr b="0" i="0" sz="1100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155" name="Google Shape;1155;p22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22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22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תקציב — המסלול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58" name="Google Shape;1158;p22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22"/>
          <p:cNvSpPr/>
          <p:nvPr/>
        </p:nvSpPr>
        <p:spPr>
          <a:xfrm>
            <a:off x="667512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22"/>
          <p:cNvSpPr/>
          <p:nvPr/>
        </p:nvSpPr>
        <p:spPr>
          <a:xfrm>
            <a:off x="667512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22"/>
          <p:cNvSpPr txBox="1"/>
          <p:nvPr/>
        </p:nvSpPr>
        <p:spPr>
          <a:xfrm>
            <a:off x="676656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רכיב</a:t>
            </a:r>
            <a:endParaRPr/>
          </a:p>
        </p:txBody>
      </p:sp>
      <p:sp>
        <p:nvSpPr>
          <p:cNvPr id="1162" name="Google Shape;1162;p22"/>
          <p:cNvSpPr/>
          <p:nvPr/>
        </p:nvSpPr>
        <p:spPr>
          <a:xfrm>
            <a:off x="448056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p22"/>
          <p:cNvSpPr/>
          <p:nvPr/>
        </p:nvSpPr>
        <p:spPr>
          <a:xfrm>
            <a:off x="44805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22"/>
          <p:cNvSpPr txBox="1"/>
          <p:nvPr/>
        </p:nvSpPr>
        <p:spPr>
          <a:xfrm>
            <a:off x="457200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היום</a:t>
            </a:r>
            <a:endParaRPr/>
          </a:p>
        </p:txBody>
      </p:sp>
      <p:sp>
        <p:nvSpPr>
          <p:cNvPr id="1165" name="Google Shape;1165;p22"/>
          <p:cNvSpPr/>
          <p:nvPr/>
        </p:nvSpPr>
        <p:spPr>
          <a:xfrm>
            <a:off x="228600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p22"/>
          <p:cNvSpPr/>
          <p:nvPr/>
        </p:nvSpPr>
        <p:spPr>
          <a:xfrm>
            <a:off x="22860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22"/>
          <p:cNvSpPr txBox="1"/>
          <p:nvPr/>
        </p:nvSpPr>
        <p:spPr>
          <a:xfrm>
            <a:off x="237744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אחרי הניתוק</a:t>
            </a:r>
            <a:endParaRPr/>
          </a:p>
        </p:txBody>
      </p:sp>
      <p:sp>
        <p:nvSpPr>
          <p:cNvPr id="1168" name="Google Shape;1168;p22"/>
          <p:cNvSpPr/>
          <p:nvPr/>
        </p:nvSpPr>
        <p:spPr>
          <a:xfrm>
            <a:off x="365760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22"/>
          <p:cNvSpPr/>
          <p:nvPr/>
        </p:nvSpPr>
        <p:spPr>
          <a:xfrm>
            <a:off x="3657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22"/>
          <p:cNvSpPr txBox="1"/>
          <p:nvPr/>
        </p:nvSpPr>
        <p:spPr>
          <a:xfrm>
            <a:off x="457200" y="914400"/>
            <a:ext cx="179222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הערה</a:t>
            </a:r>
            <a:endParaRPr/>
          </a:p>
        </p:txBody>
      </p:sp>
      <p:sp>
        <p:nvSpPr>
          <p:cNvPr id="1171" name="Google Shape;1171;p22"/>
          <p:cNvSpPr/>
          <p:nvPr/>
        </p:nvSpPr>
        <p:spPr>
          <a:xfrm>
            <a:off x="667512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מדיה / קמפיינים [חשב]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2" name="Google Shape;1172;p22"/>
          <p:cNvSpPr/>
          <p:nvPr/>
        </p:nvSpPr>
        <p:spPr>
          <a:xfrm>
            <a:off x="448056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₪5,000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3" name="Google Shape;1173;p22"/>
          <p:cNvSpPr/>
          <p:nvPr/>
        </p:nvSpPr>
        <p:spPr>
          <a:xfrm>
            <a:off x="228600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₪10,000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4" name="Google Shape;1174;p22"/>
          <p:cNvSpPr/>
          <p:nvPr/>
        </p:nvSpPr>
        <p:spPr>
          <a:xfrm>
            <a:off x="365760" y="1188720"/>
            <a:ext cx="192024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 2 מדיה — בלי שקל נוסף מהחברה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5" name="Google Shape;1175;p22"/>
          <p:cNvSpPr/>
          <p:nvPr/>
        </p:nvSpPr>
        <p:spPr>
          <a:xfrm>
            <a:off x="667512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וובקרים (ספק)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6" name="Google Shape;1176;p22"/>
          <p:cNvSpPr/>
          <p:nvPr/>
        </p:nvSpPr>
        <p:spPr>
          <a:xfrm>
            <a:off x="448056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₪4,500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7" name="Google Shape;1177;p22"/>
          <p:cNvSpPr/>
          <p:nvPr/>
        </p:nvSpPr>
        <p:spPr>
          <a:xfrm>
            <a:off x="228600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8" name="Google Shape;1178;p22"/>
          <p:cNvSpPr/>
          <p:nvPr/>
        </p:nvSpPr>
        <p:spPr>
          <a:xfrm>
            <a:off x="365760" y="1664208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העלות עוברת לתקציב המדיה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01" name="Google Shape;1101;p20"/>
          <p:cNvSpPr/>
          <p:nvPr/>
        </p:nvSpPr>
        <p:spPr>
          <a:xfrm>
            <a:off x="341227" y="3703320"/>
            <a:ext cx="8595360" cy="537186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האילוץ שהוצב: "עד הניתוק — לא לשבור תקציב." ועמדנו בו: ההוצאה בפועל ברבעון הייתה ₪13,160 — ממוצע של ₪4,387 לחודש, מתחת לתקרה. (ביוני לבדו עלינו מעליה, וזה תוקן.)</a:t>
            </a:r>
            <a:b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</a:b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שאלה פתוחה: מי סופג את העבודה של וובקרים אחרי הניתוק? בלי תשובה, החיסכון חוזר כעלות בדלת האחורית.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6" name="Google Shape;1175;p22__g2"/>
          <p:cNvSpPr/>
          <p:nvPr/>
        </p:nvSpPr>
        <p:spPr>
          <a:xfrm>
            <a:off x="667512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סה"כ שיווק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7" name="Google Shape;1176;p22__g2"/>
          <p:cNvSpPr/>
          <p:nvPr/>
        </p:nvSpPr>
        <p:spPr>
          <a:xfrm>
            <a:off x="448056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₪9,500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8" name="Google Shape;1177;p22__g2"/>
          <p:cNvSpPr/>
          <p:nvPr/>
        </p:nvSpPr>
        <p:spPr>
          <a:xfrm>
            <a:off x="228600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₪10,000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9" name="Google Shape;1178;p22__g2"/>
          <p:cNvSpPr/>
          <p:nvPr/>
        </p:nvSpPr>
        <p:spPr>
          <a:xfrm>
            <a:off x="365760" y="2139696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/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6" name="Google Shape;1175;p22__g3"/>
          <p:cNvSpPr/>
          <p:nvPr/>
        </p:nvSpPr>
        <p:spPr>
          <a:xfrm>
            <a:off x="667512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מדיה [לירם]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7" name="Google Shape;1176;p22__g3"/>
          <p:cNvSpPr/>
          <p:nvPr/>
        </p:nvSpPr>
        <p:spPr>
          <a:xfrm>
            <a:off x="448056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₪0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8" name="Google Shape;1177;p22__g3"/>
          <p:cNvSpPr/>
          <p:nvPr/>
        </p:nvSpPr>
        <p:spPr>
          <a:xfrm>
            <a:off x="228600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לפי מפת הנושאים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9" name="Google Shape;1178;p22__g3"/>
          <p:cNvSpPr/>
          <p:nvPr/>
        </p:nvSpPr>
        <p:spPr>
          <a:xfrm>
            <a:off x="365760" y="2615184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היום אין ולו שקל מדיה אחד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4" name="Google Shape;1175;p22__g4"/>
          <p:cNvSpPr/>
          <p:nvPr/>
        </p:nvSpPr>
        <p:spPr>
          <a:xfrm>
            <a:off x="667512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שלב ב' — שער התקציב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5" name="Google Shape;1176;p22__g4"/>
          <p:cNvSpPr/>
          <p:nvPr/>
        </p:nvSpPr>
        <p:spPr>
          <a:xfrm>
            <a:off x="448056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6" name="Google Shape;1177;p22__g4"/>
          <p:cNvSpPr/>
          <p:nvPr/>
        </p:nvSpPr>
        <p:spPr>
          <a:xfrm>
            <a:off x="228600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×2 / ×3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7" name="Google Shape;1178;p22__g4"/>
          <p:cNvSpPr/>
          <p:nvPr/>
        </p:nvSpPr>
        <p:spPr>
          <a:xfrm>
            <a:off x="365760" y="3090672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רק אחרי: 90% מההוצאה נמדדת + CAC payback בסף, חודשיים ברצף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155" name="Google Shape;1155;p22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22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22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הרחבת זירת החיפוש + קהל שני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58" name="Google Shape;1158;p22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22"/>
          <p:cNvSpPr/>
          <p:nvPr/>
        </p:nvSpPr>
        <p:spPr>
          <a:xfrm>
            <a:off x="667512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22"/>
          <p:cNvSpPr/>
          <p:nvPr/>
        </p:nvSpPr>
        <p:spPr>
          <a:xfrm>
            <a:off x="667512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22"/>
          <p:cNvSpPr txBox="1"/>
          <p:nvPr/>
        </p:nvSpPr>
        <p:spPr>
          <a:xfrm>
            <a:off x="676656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נושא</a:t>
            </a:r>
            <a:endParaRPr/>
          </a:p>
        </p:txBody>
      </p:sp>
      <p:sp>
        <p:nvSpPr>
          <p:cNvPr id="1162" name="Google Shape;1162;p22"/>
          <p:cNvSpPr/>
          <p:nvPr/>
        </p:nvSpPr>
        <p:spPr>
          <a:xfrm>
            <a:off x="448056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p22"/>
          <p:cNvSpPr/>
          <p:nvPr/>
        </p:nvSpPr>
        <p:spPr>
          <a:xfrm>
            <a:off x="44805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22"/>
          <p:cNvSpPr txBox="1"/>
          <p:nvPr/>
        </p:nvSpPr>
        <p:spPr>
          <a:xfrm>
            <a:off x="457200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מותג</a:t>
            </a:r>
            <a:endParaRPr/>
          </a:p>
        </p:txBody>
      </p:sp>
      <p:sp>
        <p:nvSpPr>
          <p:cNvPr id="1165" name="Google Shape;1165;p22"/>
          <p:cNvSpPr/>
          <p:nvPr/>
        </p:nvSpPr>
        <p:spPr>
          <a:xfrm>
            <a:off x="228600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p22"/>
          <p:cNvSpPr/>
          <p:nvPr/>
        </p:nvSpPr>
        <p:spPr>
          <a:xfrm>
            <a:off x="22860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22"/>
          <p:cNvSpPr txBox="1"/>
          <p:nvPr/>
        </p:nvSpPr>
        <p:spPr>
          <a:xfrm>
            <a:off x="237744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מצב היום</a:t>
            </a:r>
            <a:endParaRPr/>
          </a:p>
        </p:txBody>
      </p:sp>
      <p:sp>
        <p:nvSpPr>
          <p:cNvPr id="1168" name="Google Shape;1168;p22"/>
          <p:cNvSpPr/>
          <p:nvPr/>
        </p:nvSpPr>
        <p:spPr>
          <a:xfrm>
            <a:off x="365760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22"/>
          <p:cNvSpPr/>
          <p:nvPr/>
        </p:nvSpPr>
        <p:spPr>
          <a:xfrm>
            <a:off x="3657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22"/>
          <p:cNvSpPr txBox="1"/>
          <p:nvPr/>
        </p:nvSpPr>
        <p:spPr>
          <a:xfrm>
            <a:off x="457200" y="914400"/>
            <a:ext cx="179222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פעולה</a:t>
            </a:r>
            <a:endParaRPr/>
          </a:p>
        </p:txBody>
      </p:sp>
      <p:sp>
        <p:nvSpPr>
          <p:cNvPr id="1171" name="Google Shape;1171;p22"/>
          <p:cNvSpPr/>
          <p:nvPr/>
        </p:nvSpPr>
        <p:spPr>
          <a:xfrm>
            <a:off x="667512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דוחות שנתיים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2" name="Google Shape;1172;p22"/>
          <p:cNvSpPr/>
          <p:nvPr/>
        </p:nvSpPr>
        <p:spPr>
          <a:xfrm>
            <a:off x="448056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3" name="Google Shape;1173;p22"/>
          <p:cNvSpPr/>
          <p:nvPr/>
        </p:nvSpPr>
        <p:spPr>
          <a:xfrm>
            <a:off x="228600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74% מכלל הלידים (473) — והנושא היחיד שמושקע בו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4" name="Google Shape;1174;p22"/>
          <p:cNvSpPr/>
          <p:nvPr/>
        </p:nvSpPr>
        <p:spPr>
          <a:xfrm>
            <a:off x="365760" y="1188720"/>
            <a:ext cx="192024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להמשיך; זה עובד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5" name="Google Shape;1175;p22"/>
          <p:cNvSpPr/>
          <p:nvPr/>
        </p:nvSpPr>
        <p:spPr>
          <a:xfrm>
            <a:off x="667512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הנהלת חשבונות חד-צידית / כפולה, מאזנים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6" name="Google Shape;1176;p22"/>
          <p:cNvSpPr/>
          <p:nvPr/>
        </p:nvSpPr>
        <p:spPr>
          <a:xfrm>
            <a:off x="448056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לירם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7" name="Google Shape;1177;p22"/>
          <p:cNvSpPr/>
          <p:nvPr/>
        </p:nvSpPr>
        <p:spPr>
          <a:xfrm>
            <a:off x="228600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כמעט ללא נוכחות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8" name="Google Shape;1178;p22"/>
          <p:cNvSpPr/>
          <p:nvPr/>
        </p:nvSpPr>
        <p:spPr>
          <a:xfrm>
            <a:off x="365760" y="1664208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מחקר ביקוש ← אשכול תוכן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01" name="Google Shape;1101;p20"/>
          <p:cNvSpPr/>
          <p:nvPr/>
        </p:nvSpPr>
        <p:spPr>
          <a:xfrm>
            <a:off x="341227" y="3703320"/>
            <a:ext cx="8595360" cy="537186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הקריאה ההוגנת: "דוחות שנתיים" הם 74% מהלידים — אבל הם גם הקמפיין היחיד שמקבל השקעה אמיתית.</a:t>
            </a:r>
            <a:b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</a:b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אנחנו לא יודעים שאין ביקוש בנושאים האחרים — פשוט לא ביקשנו אותו. (הכיוון: צדוק, 13.7)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6" name="Google Shape;1175;p22__g2"/>
          <p:cNvSpPr/>
          <p:nvPr/>
        </p:nvSpPr>
        <p:spPr>
          <a:xfrm>
            <a:off x="667512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ביקורת, הצהרות הון, מדדים ומט"ח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7" name="Google Shape;1176;p22__g2"/>
          <p:cNvSpPr/>
          <p:nvPr/>
        </p:nvSpPr>
        <p:spPr>
          <a:xfrm>
            <a:off x="448056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8" name="Google Shape;1177;p22__g2"/>
          <p:cNvSpPr/>
          <p:nvPr/>
        </p:nvSpPr>
        <p:spPr>
          <a:xfrm>
            <a:off x="228600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קמפיינים קטנים, 0 עסקאות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9" name="Google Shape;1178;p22__g2"/>
          <p:cNvSpPr/>
          <p:nvPr/>
        </p:nvSpPr>
        <p:spPr>
          <a:xfrm>
            <a:off x="365760" y="2139696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מחקר ביקוש ← דירוג לפי פוטנציאל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6" name="Google Shape;1175;p22__g3"/>
          <p:cNvSpPr/>
          <p:nvPr/>
        </p:nvSpPr>
        <p:spPr>
          <a:xfrm>
            <a:off x="667512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מיסוי מקרקעין, נסיעה לחו"ל, סימולציית הלוואות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7" name="Google Shape;1176;p22__g3"/>
          <p:cNvSpPr/>
          <p:nvPr/>
        </p:nvSpPr>
        <p:spPr>
          <a:xfrm>
            <a:off x="448056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8" name="Google Shape;1177;p22__g3"/>
          <p:cNvSpPr/>
          <p:nvPr/>
        </p:nvSpPr>
        <p:spPr>
          <a:xfrm>
            <a:off x="228600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מחשבוני חשב עבודה — תנועה גדולה, אפס מדידה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9" name="Google Shape;1178;p22__g3"/>
          <p:cNvSpPr/>
          <p:nvPr/>
        </p:nvSpPr>
        <p:spPr>
          <a:xfrm>
            <a:off x="365760" y="2615184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לחבר מדידה, ואז להחליט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4" name="Google Shape;1175;p22__g4"/>
          <p:cNvSpPr/>
          <p:nvPr/>
        </p:nvSpPr>
        <p:spPr>
          <a:xfrm>
            <a:off x="667512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קהל שני: מנהלי כספים וחשבים בחברות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5" name="Google Shape;1176;p22__g4"/>
          <p:cNvSpPr/>
          <p:nvPr/>
        </p:nvSpPr>
        <p:spPr>
          <a:xfrm>
            <a:off x="448056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שתיהן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6" name="Google Shape;1177;p22__g4"/>
          <p:cNvSpPr/>
          <p:nvPr/>
        </p:nvSpPr>
        <p:spPr>
          <a:xfrm>
            <a:off x="228600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כל המיקוד היום במייצגים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7" name="Google Shape;1178;p22__g4"/>
          <p:cNvSpPr/>
          <p:nvPr/>
        </p:nvSpPr>
        <p:spPr>
          <a:xfrm>
            <a:off x="365760" y="3090672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פיילוט קטן — כאב אחר, שפה אחרת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7" name="Shape 1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" name="Google Shape;1218;p24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9" name="Google Shape;1219;p24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0" name="Google Shape;1220;p24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solidFill>
            <a:srgbClr val="FDF4E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מיקוד לרבעון הבא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21" name="Google Shape;1221;p24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2" name="Google Shape;1222;p24"/>
          <p:cNvSpPr/>
          <p:nvPr/>
        </p:nvSpPr>
        <p:spPr>
          <a:xfrm>
            <a:off x="4709160" y="877824"/>
            <a:ext cx="416052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3" name="Google Shape;1223;p24"/>
          <p:cNvSpPr/>
          <p:nvPr/>
        </p:nvSpPr>
        <p:spPr>
          <a:xfrm>
            <a:off x="4709160" y="877824"/>
            <a:ext cx="45720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4" name="Google Shape;1224;p24"/>
          <p:cNvSpPr txBox="1"/>
          <p:nvPr/>
        </p:nvSpPr>
        <p:spPr>
          <a:xfrm>
            <a:off x="4800600" y="914400"/>
            <a:ext cx="4023360" cy="261610"/>
          </a:xfrm>
          <a:prstGeom prst="rect">
            <a:avLst/>
          </a:prstGeom>
          <a:solidFill>
            <a:srgbClr val="FDF4E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KPI  ארגוני - רבעון הבא</a:t>
            </a:r>
            <a:endParaRPr b="1" sz="11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25" name="Google Shape;1225;p24"/>
          <p:cNvSpPr/>
          <p:nvPr/>
        </p:nvSpPr>
        <p:spPr>
          <a:xfrm>
            <a:off x="4709160" y="1170432"/>
            <a:ext cx="4160520" cy="40233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חשב AI — 400 לידים (Q2: 329)</a:t>
            </a:r>
            <a:endParaRPr sz="1100">
              <a:solidFill>
                <a:schemeClr val="dk1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26" name="Google Shape;1226;p24"/>
          <p:cNvSpPr/>
          <p:nvPr/>
        </p:nvSpPr>
        <p:spPr>
          <a:xfrm>
            <a:off x="4709160" y="1609344"/>
            <a:ext cx="4160520" cy="402336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חשב CONNECT — קמפיין באוויר + 50 משרדים בביקוש נמדד</a:t>
            </a:r>
            <a:endParaRPr sz="1100">
              <a:solidFill>
                <a:schemeClr val="dk1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27" name="Google Shape;1227;p24"/>
          <p:cNvSpPr/>
          <p:nvPr/>
        </p:nvSpPr>
        <p:spPr>
          <a:xfrm>
            <a:off x="274320" y="877824"/>
            <a:ext cx="416052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8" name="Google Shape;1228;p24"/>
          <p:cNvSpPr/>
          <p:nvPr/>
        </p:nvSpPr>
        <p:spPr>
          <a:xfrm>
            <a:off x="274320" y="877824"/>
            <a:ext cx="45720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29" name="Google Shape;1229;p24"/>
          <p:cNvSpPr txBox="1"/>
          <p:nvPr/>
        </p:nvSpPr>
        <p:spPr>
          <a:xfrm>
            <a:off x="365760" y="914400"/>
            <a:ext cx="4023360" cy="261610"/>
          </a:xfrm>
          <a:prstGeom prst="rect">
            <a:avLst/>
          </a:prstGeom>
          <a:solidFill>
            <a:srgbClr val="FDF4E4"/>
          </a:solidFill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KPI  פנימי - רבעון הבא</a:t>
            </a:r>
            <a:endParaRPr b="1" sz="11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30" name="Google Shape;1230;p24"/>
          <p:cNvSpPr/>
          <p:nvPr/>
        </p:nvSpPr>
        <p:spPr>
          <a:xfrm>
            <a:off x="274320" y="1188720"/>
            <a:ext cx="4160520" cy="40233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מדידה: 100% מההוצאה נמדדת (היום 89% במטא; בגוגל אין גישה)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31" name="Google Shape;1231;p24"/>
          <p:cNvSpPr/>
          <p:nvPr/>
        </p:nvSpPr>
        <p:spPr>
          <a:xfrm>
            <a:off x="274320" y="1609344"/>
            <a:ext cx="4160520" cy="402336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הקצאת אחראי ל-100% מהלידים (היום 0 מתוך 641)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32" name="Google Shape;1232;p24"/>
          <p:cNvSpPr/>
          <p:nvPr/>
        </p:nvSpPr>
        <p:spPr>
          <a:xfrm>
            <a:off x="274320" y="2029968"/>
            <a:ext cx="4160520" cy="40233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CAC ממומן: מ-₪7,998 לפחות מ-₪3,000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33" name="Google Shape;1233;p24"/>
          <p:cNvSpPr/>
          <p:nvPr/>
        </p:nvSpPr>
        <p:spPr>
          <a:xfrm>
            <a:off x="274320" y="2450592"/>
            <a:ext cx="4160520" cy="402336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אתר חדש — SEO ו-AEO: נוכחות אורגנית ואופטימיזציה למנועי תשובות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34" name="Google Shape;1234;p24"/>
          <p:cNvSpPr/>
          <p:nvPr/>
        </p:nvSpPr>
        <p:spPr>
          <a:xfrm>
            <a:off x="274320" y="2845643"/>
            <a:ext cx="4160520" cy="40233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מפת נושאים מדורגת + 2 אשכולות תוכן ראשונים באוויר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35" name="Google Shape;1235;p24"/>
          <p:cNvSpPr/>
          <p:nvPr/>
        </p:nvSpPr>
        <p:spPr>
          <a:xfrm>
            <a:off x="274320" y="3270690"/>
            <a:ext cx="4160520" cy="402336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ניתוק וובקרים ← תקציב המדיה מוכפל ל-₪10,000 בלי שקל נוסף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236" name="Google Shape;1236;p24"/>
          <p:cNvSpPr/>
          <p:nvPr/>
        </p:nvSpPr>
        <p:spPr>
          <a:xfrm>
            <a:off x="4709160" y="2041825"/>
            <a:ext cx="4160520" cy="40233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COSTAPP — השקת קמפיין + דף נחיתה</a:t>
            </a:r>
            <a:endParaRPr sz="1100">
              <a:solidFill>
                <a:schemeClr val="dk1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19" name="Shape 9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0" name="Google Shape;920;p16"/>
          <p:cNvSpPr/>
          <p:nvPr/>
        </p:nvSpPr>
        <p:spPr>
          <a:xfrm>
            <a:off x="0" y="0"/>
            <a:ext cx="502920" cy="5143500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1" name="Google Shape;921;p16"/>
          <p:cNvSpPr/>
          <p:nvPr/>
        </p:nvSpPr>
        <p:spPr>
          <a:xfrm>
            <a:off x="502920" y="0"/>
            <a:ext cx="8641080" cy="1097280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2" name="Google Shape;922;p16"/>
          <p:cNvSpPr txBox="1"/>
          <p:nvPr/>
        </p:nvSpPr>
        <p:spPr>
          <a:xfrm>
            <a:off x="685800" y="1097280"/>
            <a:ext cx="8229600" cy="128016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46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</a:t>
            </a:r>
            <a:endParaRPr/>
          </a:p>
        </p:txBody>
      </p:sp>
      <p:sp>
        <p:nvSpPr>
          <p:cNvPr id="923" name="Google Shape;923;p16"/>
          <p:cNvSpPr/>
          <p:nvPr/>
        </p:nvSpPr>
        <p:spPr>
          <a:xfrm>
            <a:off x="5029200" y="2468880"/>
            <a:ext cx="3840480" cy="274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24" name="Google Shape;924;p16"/>
          <p:cNvSpPr txBox="1"/>
          <p:nvPr/>
        </p:nvSpPr>
        <p:spPr>
          <a:xfrm>
            <a:off x="685800" y="2606040"/>
            <a:ext cx="8229600" cy="33855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iw-IL" sz="16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מנהלת שיווק | 10 דקות</a:t>
            </a:r>
            <a:endParaRPr b="0" i="0" sz="16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pic>
        <p:nvPicPr>
          <p:cNvPr descr="new_img1.png" id="925" name="Google Shape;925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40080" y="137160"/>
            <a:ext cx="1566974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mage.png" id="926" name="Google Shape;926;p1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0222" y="665400"/>
            <a:ext cx="932907" cy="340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30" name="Shape 9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" name="Google Shape;931;p17"/>
          <p:cNvSpPr/>
          <p:nvPr/>
        </p:nvSpPr>
        <p:spPr>
          <a:xfrm>
            <a:off x="3777139" y="2654098"/>
            <a:ext cx="5049718" cy="126404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2" name="Google Shape;932;p17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3" name="Google Shape;933;p17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4" name="Google Shape;934;p17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השפעת המלחמה על הביצועים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35" name="Google Shape;935;p17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6" name="Google Shape;936;p17"/>
          <p:cNvSpPr/>
          <p:nvPr/>
        </p:nvSpPr>
        <p:spPr>
          <a:xfrm>
            <a:off x="3746810" y="877824"/>
            <a:ext cx="5049718" cy="137763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7" name="Google Shape;937;p17"/>
          <p:cNvSpPr/>
          <p:nvPr/>
        </p:nvSpPr>
        <p:spPr>
          <a:xfrm>
            <a:off x="3813717" y="877824"/>
            <a:ext cx="4982811" cy="292608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8" name="Google Shape;938;p17"/>
          <p:cNvSpPr/>
          <p:nvPr/>
        </p:nvSpPr>
        <p:spPr>
          <a:xfrm>
            <a:off x="3746810" y="877824"/>
            <a:ext cx="66907" cy="292608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39" name="Google Shape;939;p17"/>
          <p:cNvSpPr txBox="1"/>
          <p:nvPr/>
        </p:nvSpPr>
        <p:spPr>
          <a:xfrm>
            <a:off x="6156960" y="914400"/>
            <a:ext cx="2593848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1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השפעה על לקוחות</a:t>
            </a:r>
            <a:endParaRPr b="1" i="0" sz="11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40" name="Google Shape;940;p17"/>
          <p:cNvSpPr/>
          <p:nvPr/>
        </p:nvSpPr>
        <p:spPr>
          <a:xfrm>
            <a:off x="3813717" y="1225297"/>
            <a:ext cx="4909659" cy="915326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1" name="Google Shape;941;p17"/>
          <p:cNvSpPr txBox="1"/>
          <p:nvPr/>
        </p:nvSpPr>
        <p:spPr>
          <a:xfrm>
            <a:off x="3873190" y="1316736"/>
            <a:ext cx="4758746" cy="93871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• נפח הלידים דווקא עלה: 641 לידים ב-Q2 מול 566 ב-Q1 (+13%) — למרות שקמפיינים בלירם נותרו מוקפאים מאז הרבעון הקודם.</a:t>
            </a: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>• מנגד, הפרסום בתשלום לא משתלם: עלות ליד ממוצעת ₪81 — אבל הפיזור עצום, מ-₪66 בקמפיין הטוב ועד ₪216 בחלש. [חשב]</a:t>
            </a:r>
            <a:endParaRPr sz="1100">
              <a:solidFill>
                <a:schemeClr val="dk1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42" name="Google Shape;942;p17"/>
          <p:cNvSpPr/>
          <p:nvPr/>
        </p:nvSpPr>
        <p:spPr>
          <a:xfrm>
            <a:off x="3813717" y="2758406"/>
            <a:ext cx="4909659" cy="99900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3" name="Google Shape;943;p17"/>
          <p:cNvSpPr/>
          <p:nvPr/>
        </p:nvSpPr>
        <p:spPr>
          <a:xfrm>
            <a:off x="3813717" y="2683581"/>
            <a:ext cx="4978239" cy="292608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4" name="Google Shape;944;p17"/>
          <p:cNvSpPr/>
          <p:nvPr/>
        </p:nvSpPr>
        <p:spPr>
          <a:xfrm>
            <a:off x="3754244" y="2658602"/>
            <a:ext cx="66907" cy="292608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5" name="Google Shape;945;p17"/>
          <p:cNvSpPr txBox="1"/>
          <p:nvPr/>
        </p:nvSpPr>
        <p:spPr>
          <a:xfrm>
            <a:off x="6129528" y="2699524"/>
            <a:ext cx="2593848" cy="2377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1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פעולות שננקטו</a:t>
            </a:r>
            <a:endParaRPr b="1" i="0" sz="11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46" name="Google Shape;946;p17"/>
          <p:cNvSpPr txBox="1"/>
          <p:nvPr/>
        </p:nvSpPr>
        <p:spPr>
          <a:xfrm>
            <a:off x="3777139" y="3047765"/>
            <a:ext cx="4946237" cy="6001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1"/>
                </a:solidFill>
                <a:latin typeface="David"/>
                <a:ea typeface="David"/>
                <a:cs typeface="David"/>
                <a:sym typeface="David"/>
              </a:rPr>
              <a:t>• לירם המשיכה ללא שקל מדיה (₪0) — 100% מהתקציב הממומן רץ בחשב.</a:t>
            </a:r>
            <a:endParaRPr/>
          </a:p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>• הפופ-אפים הורחבו כפי שהוחלט ב-Q1, וחזרו לפעול גם בלירם. [שתיהן]</a:t>
            </a:r>
            <a:endParaRPr b="0" i="0" sz="1100">
              <a:solidFill>
                <a:srgbClr val="8E99AA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47" name="Google Shape;947;p17"/>
          <p:cNvSpPr/>
          <p:nvPr/>
        </p:nvSpPr>
        <p:spPr>
          <a:xfrm>
            <a:off x="274320" y="4229100"/>
            <a:ext cx="8595360" cy="457200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8" name="Google Shape;948;p17"/>
          <p:cNvSpPr/>
          <p:nvPr/>
        </p:nvSpPr>
        <p:spPr>
          <a:xfrm>
            <a:off x="274320" y="4221774"/>
            <a:ext cx="45720" cy="457200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49" name="Google Shape;949;p17"/>
          <p:cNvSpPr txBox="1"/>
          <p:nvPr/>
        </p:nvSpPr>
        <p:spPr>
          <a:xfrm>
            <a:off x="411480" y="4293921"/>
            <a:ext cx="8458200" cy="2769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2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לקח מרכזי: הערוצים שאינם עולים מדיה (פופ-אפ + אורגני) הניבו 84% משווי העסקאות ברבעון.</a:t>
            </a:r>
            <a:endParaRPr b="1" i="0" sz="12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155" name="Google Shape;1155;p22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6" name="Google Shape;1156;p22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7" name="Google Shape;1157;p22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יעד מול בפועל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58" name="Google Shape;1158;p22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59" name="Google Shape;1159;p22"/>
          <p:cNvSpPr/>
          <p:nvPr/>
        </p:nvSpPr>
        <p:spPr>
          <a:xfrm>
            <a:off x="667512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0" name="Google Shape;1160;p22"/>
          <p:cNvSpPr/>
          <p:nvPr/>
        </p:nvSpPr>
        <p:spPr>
          <a:xfrm>
            <a:off x="667512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1" name="Google Shape;1161;p22"/>
          <p:cNvSpPr txBox="1"/>
          <p:nvPr/>
        </p:nvSpPr>
        <p:spPr>
          <a:xfrm>
            <a:off x="676656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יעד לרבעון (נקבע 12.5)</a:t>
            </a:r>
            <a:endParaRPr/>
          </a:p>
        </p:txBody>
      </p:sp>
      <p:sp>
        <p:nvSpPr>
          <p:cNvPr id="1162" name="Google Shape;1162;p22"/>
          <p:cNvSpPr/>
          <p:nvPr/>
        </p:nvSpPr>
        <p:spPr>
          <a:xfrm>
            <a:off x="448056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3" name="Google Shape;1163;p22"/>
          <p:cNvSpPr/>
          <p:nvPr/>
        </p:nvSpPr>
        <p:spPr>
          <a:xfrm>
            <a:off x="44805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4" name="Google Shape;1164;p22"/>
          <p:cNvSpPr txBox="1"/>
          <p:nvPr/>
        </p:nvSpPr>
        <p:spPr>
          <a:xfrm>
            <a:off x="457200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בפועל</a:t>
            </a:r>
            <a:endParaRPr/>
          </a:p>
        </p:txBody>
      </p:sp>
      <p:sp>
        <p:nvSpPr>
          <p:cNvPr id="1165" name="Google Shape;1165;p22"/>
          <p:cNvSpPr/>
          <p:nvPr/>
        </p:nvSpPr>
        <p:spPr>
          <a:xfrm>
            <a:off x="2286000" y="877824"/>
            <a:ext cx="21945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6" name="Google Shape;1166;p22"/>
          <p:cNvSpPr/>
          <p:nvPr/>
        </p:nvSpPr>
        <p:spPr>
          <a:xfrm>
            <a:off x="22860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7" name="Google Shape;1167;p22"/>
          <p:cNvSpPr txBox="1"/>
          <p:nvPr/>
        </p:nvSpPr>
        <p:spPr>
          <a:xfrm>
            <a:off x="2377440" y="914400"/>
            <a:ext cx="206654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ציון</a:t>
            </a:r>
            <a:endParaRPr/>
          </a:p>
        </p:txBody>
      </p:sp>
      <p:sp>
        <p:nvSpPr>
          <p:cNvPr id="1168" name="Google Shape;1168;p22"/>
          <p:cNvSpPr/>
          <p:nvPr/>
        </p:nvSpPr>
        <p:spPr>
          <a:xfrm>
            <a:off x="365760" y="877824"/>
            <a:ext cx="192024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69" name="Google Shape;1169;p22"/>
          <p:cNvSpPr/>
          <p:nvPr/>
        </p:nvSpPr>
        <p:spPr>
          <a:xfrm>
            <a:off x="36576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0" name="Google Shape;1170;p22"/>
          <p:cNvSpPr txBox="1"/>
          <p:nvPr/>
        </p:nvSpPr>
        <p:spPr>
          <a:xfrm>
            <a:off x="457200" y="914400"/>
            <a:ext cx="1792224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הערה</a:t>
            </a:r>
            <a:endParaRPr/>
          </a:p>
        </p:txBody>
      </p:sp>
      <p:sp>
        <p:nvSpPr>
          <p:cNvPr id="1171" name="Google Shape;1171;p22"/>
          <p:cNvSpPr/>
          <p:nvPr/>
        </p:nvSpPr>
        <p:spPr>
          <a:xfrm>
            <a:off x="667512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 AI — ביקוש של 200 משרדים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2" name="Google Shape;1172;p22"/>
          <p:cNvSpPr/>
          <p:nvPr/>
        </p:nvSpPr>
        <p:spPr>
          <a:xfrm>
            <a:off x="448056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329 לידים מערוצי AI (פופ-אפ 208 + פייסבוק 121)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3" name="Google Shape;1173;p22"/>
          <p:cNvSpPr/>
          <p:nvPr/>
        </p:nvSpPr>
        <p:spPr>
          <a:xfrm>
            <a:off x="2286000" y="1188720"/>
            <a:ext cx="219456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עבר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4" name="Google Shape;1174;p22"/>
          <p:cNvSpPr/>
          <p:nvPr/>
        </p:nvSpPr>
        <p:spPr>
          <a:xfrm>
            <a:off x="365760" y="1188720"/>
            <a:ext cx="1920240" cy="4572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להגדיר "ביקוש": לידים או משרדים ייחודיים?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5" name="Google Shape;1175;p22"/>
          <p:cNvSpPr/>
          <p:nvPr/>
        </p:nvSpPr>
        <p:spPr>
          <a:xfrm>
            <a:off x="667512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 CONNECT — ביקוש של 50 משרדים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6" name="Google Shape;1176;p22"/>
          <p:cNvSpPr/>
          <p:nvPr/>
        </p:nvSpPr>
        <p:spPr>
          <a:xfrm>
            <a:off x="448056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רץ קמפיין; אין מדידה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7" name="Google Shape;1177;p22"/>
          <p:cNvSpPr/>
          <p:nvPr/>
        </p:nvSpPr>
        <p:spPr>
          <a:xfrm>
            <a:off x="2286000" y="1664208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בוצע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78" name="Google Shape;1178;p22"/>
          <p:cNvSpPr/>
          <p:nvPr/>
        </p:nvSpPr>
        <p:spPr>
          <a:xfrm>
            <a:off x="365760" y="1664208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יעד מוצר חדש — לא ערוץ שרץ ונכשל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01" name="Google Shape;1101;p20"/>
          <p:cNvSpPr/>
          <p:nvPr/>
        </p:nvSpPr>
        <p:spPr>
          <a:xfrm>
            <a:off x="341227" y="4178808"/>
            <a:ext cx="8595360" cy="537186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היעדים האלה נקבעו ב-12.5 בידי קודמי בתפקיד, וקיבלתי אותם באמצע הרבעון. הציון כאן הוא של הרבעון — לא של אדם.</a:t>
            </a:r>
            <a:b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</a:b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היעדים לרבעון הבא נמצאים בשקף האחרון, והם נקבעים מולך.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6" name="Google Shape;1175;p22__g2"/>
          <p:cNvSpPr/>
          <p:nvPr/>
        </p:nvSpPr>
        <p:spPr>
          <a:xfrm>
            <a:off x="667512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חזרה לפופ-אפים [לירם]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7" name="Google Shape;1176;p22__g2"/>
          <p:cNvSpPr/>
          <p:nvPr/>
        </p:nvSpPr>
        <p:spPr>
          <a:xfrm>
            <a:off x="448056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28 לידים, עסקה 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8" name="Google Shape;1177;p22__g2"/>
          <p:cNvSpPr/>
          <p:nvPr/>
        </p:nvSpPr>
        <p:spPr>
          <a:xfrm>
            <a:off x="2286000" y="2139696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עבר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739" name="Google Shape;1178;p22__g2"/>
          <p:cNvSpPr/>
          <p:nvPr/>
        </p:nvSpPr>
        <p:spPr>
          <a:xfrm>
            <a:off x="365760" y="2139696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הערוץ הרווחי ביותר בקבוצה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6" name="Google Shape;1175;p22__g3"/>
          <p:cNvSpPr/>
          <p:nvPr/>
        </p:nvSpPr>
        <p:spPr>
          <a:xfrm>
            <a:off x="667512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COSTAPP + וובינרים [לירם]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7" name="Google Shape;1176;p22__g3"/>
          <p:cNvSpPr/>
          <p:nvPr/>
        </p:nvSpPr>
        <p:spPr>
          <a:xfrm>
            <a:off x="448056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הושקו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8" name="Google Shape;1177;p22__g3"/>
          <p:cNvSpPr/>
          <p:nvPr/>
        </p:nvSpPr>
        <p:spPr>
          <a:xfrm>
            <a:off x="2286000" y="2615184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בוצע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939" name="Google Shape;1178;p22__g3"/>
          <p:cNvSpPr/>
          <p:nvPr/>
        </p:nvSpPr>
        <p:spPr>
          <a:xfrm>
            <a:off x="365760" y="2615184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חוסם מבני: אין בעלים ואין לו"ז מקדים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4" name="Google Shape;1175;p22__g4"/>
          <p:cNvSpPr/>
          <p:nvPr/>
        </p:nvSpPr>
        <p:spPr>
          <a:xfrm>
            <a:off x="667512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אתר חדש (SEO/AEO) + שיווק יכולות AI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5" name="Google Shape;1176;p22__g4"/>
          <p:cNvSpPr/>
          <p:nvPr/>
        </p:nvSpPr>
        <p:spPr>
          <a:xfrm>
            <a:off x="448056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בייסליין AEO נמדד (0%); חשב — 51% מהלידים, לירם — לא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6" name="Google Shape;1177;p22__g4"/>
          <p:cNvSpPr/>
          <p:nvPr/>
        </p:nvSpPr>
        <p:spPr>
          <a:xfrm>
            <a:off x="2286000" y="3090672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בתהליך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17" name="Google Shape;1178;p22__g4"/>
          <p:cNvSpPr/>
          <p:nvPr/>
        </p:nvSpPr>
        <p:spPr>
          <a:xfrm>
            <a:off x="365760" y="3090672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עבר לבעלות השיווק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3" name="Google Shape;1175;p22__g5"/>
          <p:cNvSpPr/>
          <p:nvPr/>
        </p:nvSpPr>
        <p:spPr>
          <a:xfrm>
            <a:off x="6675120" y="3566160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טיוב לידים עד למעבר ל-CRM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4" name="Google Shape;1176;p22__g5"/>
          <p:cNvSpPr/>
          <p:nvPr/>
        </p:nvSpPr>
        <p:spPr>
          <a:xfrm>
            <a:off x="4480560" y="3566160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34% מהלידים בסטטוס "חדש"; אין CRM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5" name="Google Shape;1177;p22__g5"/>
          <p:cNvSpPr/>
          <p:nvPr/>
        </p:nvSpPr>
        <p:spPr>
          <a:xfrm>
            <a:off x="2286000" y="3566160"/>
            <a:ext cx="219456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לא בוצע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1036" name="Google Shape;1178;p22__g5"/>
          <p:cNvSpPr/>
          <p:nvPr/>
        </p:nvSpPr>
        <p:spPr>
          <a:xfrm>
            <a:off x="365760" y="3566160"/>
            <a:ext cx="1920240" cy="4572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הפער נמשך — ראו שקף הפערים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953" name="Shape 9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4" name="Google Shape;954;p18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5" name="Google Shape;955;p18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6" name="Google Shape;956;p18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לידים לפי קמפיין  - לירם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57" name="Google Shape;957;p18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8" name="Google Shape;958;p18"/>
          <p:cNvSpPr/>
          <p:nvPr/>
        </p:nvSpPr>
        <p:spPr>
          <a:xfrm>
            <a:off x="6400800" y="877824"/>
            <a:ext cx="246888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59" name="Google Shape;959;p18"/>
          <p:cNvSpPr/>
          <p:nvPr/>
        </p:nvSpPr>
        <p:spPr>
          <a:xfrm>
            <a:off x="6400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0" name="Google Shape;960;p18"/>
          <p:cNvSpPr txBox="1"/>
          <p:nvPr/>
        </p:nvSpPr>
        <p:spPr>
          <a:xfrm>
            <a:off x="6455664" y="914400"/>
            <a:ext cx="237744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שם קמפיין</a:t>
            </a:r>
            <a:endParaRPr/>
          </a:p>
        </p:txBody>
      </p:sp>
      <p:sp>
        <p:nvSpPr>
          <p:cNvPr id="961" name="Google Shape;961;p18"/>
          <p:cNvSpPr/>
          <p:nvPr/>
        </p:nvSpPr>
        <p:spPr>
          <a:xfrm>
            <a:off x="5257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2" name="Google Shape;962;p18"/>
          <p:cNvSpPr/>
          <p:nvPr/>
        </p:nvSpPr>
        <p:spPr>
          <a:xfrm>
            <a:off x="5257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3" name="Google Shape;963;p18"/>
          <p:cNvSpPr txBox="1"/>
          <p:nvPr/>
        </p:nvSpPr>
        <p:spPr>
          <a:xfrm>
            <a:off x="5312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כמות לידים</a:t>
            </a:r>
            <a:endParaRPr/>
          </a:p>
        </p:txBody>
      </p:sp>
      <p:sp>
        <p:nvSpPr>
          <p:cNvPr id="964" name="Google Shape;964;p18"/>
          <p:cNvSpPr/>
          <p:nvPr/>
        </p:nvSpPr>
        <p:spPr>
          <a:xfrm>
            <a:off x="4114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5" name="Google Shape;965;p18"/>
          <p:cNvSpPr/>
          <p:nvPr/>
        </p:nvSpPr>
        <p:spPr>
          <a:xfrm>
            <a:off x="4114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6" name="Google Shape;966;p18"/>
          <p:cNvSpPr txBox="1"/>
          <p:nvPr/>
        </p:nvSpPr>
        <p:spPr>
          <a:xfrm>
            <a:off x="4169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עלות ליד</a:t>
            </a:r>
            <a:endParaRPr/>
          </a:p>
        </p:txBody>
      </p:sp>
      <p:sp>
        <p:nvSpPr>
          <p:cNvPr id="967" name="Google Shape;967;p18"/>
          <p:cNvSpPr/>
          <p:nvPr/>
        </p:nvSpPr>
        <p:spPr>
          <a:xfrm>
            <a:off x="2971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8" name="Google Shape;968;p18"/>
          <p:cNvSpPr/>
          <p:nvPr/>
        </p:nvSpPr>
        <p:spPr>
          <a:xfrm>
            <a:off x="2971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9" name="Google Shape;969;p18"/>
          <p:cNvSpPr txBox="1"/>
          <p:nvPr/>
        </p:nvSpPr>
        <p:spPr>
          <a:xfrm>
            <a:off x="3026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% סגירה</a:t>
            </a:r>
            <a:endParaRPr/>
          </a:p>
        </p:txBody>
      </p:sp>
      <p:sp>
        <p:nvSpPr>
          <p:cNvPr id="970" name="Google Shape;970;p18"/>
          <p:cNvSpPr/>
          <p:nvPr/>
        </p:nvSpPr>
        <p:spPr>
          <a:xfrm>
            <a:off x="1828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1" name="Google Shape;971;p18"/>
          <p:cNvSpPr/>
          <p:nvPr/>
        </p:nvSpPr>
        <p:spPr>
          <a:xfrm>
            <a:off x="1828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2" name="Google Shape;972;p18"/>
          <p:cNvSpPr txBox="1"/>
          <p:nvPr/>
        </p:nvSpPr>
        <p:spPr>
          <a:xfrm>
            <a:off x="1883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CAC</a:t>
            </a:r>
            <a:endParaRPr/>
          </a:p>
        </p:txBody>
      </p:sp>
      <p:sp>
        <p:nvSpPr>
          <p:cNvPr id="973" name="Google Shape;973;p18"/>
          <p:cNvSpPr/>
          <p:nvPr/>
        </p:nvSpPr>
        <p:spPr>
          <a:xfrm>
            <a:off x="6400800" y="11887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חבילות — צור קשר מכירות (חדש)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74" name="Google Shape;974;p18"/>
          <p:cNvSpPr/>
          <p:nvPr/>
        </p:nvSpPr>
        <p:spPr>
          <a:xfrm>
            <a:off x="5257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53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75" name="Google Shape;975;p18"/>
          <p:cNvSpPr/>
          <p:nvPr/>
        </p:nvSpPr>
        <p:spPr>
          <a:xfrm>
            <a:off x="4114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76" name="Google Shape;976;p18"/>
          <p:cNvSpPr/>
          <p:nvPr/>
        </p:nvSpPr>
        <p:spPr>
          <a:xfrm>
            <a:off x="2971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5.7%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77" name="Google Shape;977;p18"/>
          <p:cNvSpPr/>
          <p:nvPr/>
        </p:nvSpPr>
        <p:spPr>
          <a:xfrm>
            <a:off x="1828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78" name="Google Shape;978;p18"/>
          <p:cNvSpPr/>
          <p:nvPr/>
        </p:nvSpPr>
        <p:spPr>
          <a:xfrm>
            <a:off x="6400800" y="1645920"/>
            <a:ext cx="246888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חבילות — דף נחיתה / צור קשר / דף בית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79" name="Google Shape;979;p18"/>
          <p:cNvSpPr/>
          <p:nvPr/>
        </p:nvSpPr>
        <p:spPr>
          <a:xfrm>
            <a:off x="5257800" y="16459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42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0" name="Google Shape;980;p18"/>
          <p:cNvSpPr/>
          <p:nvPr/>
        </p:nvSpPr>
        <p:spPr>
          <a:xfrm>
            <a:off x="4114800" y="16459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1" name="Google Shape;981;p18"/>
          <p:cNvSpPr/>
          <p:nvPr/>
        </p:nvSpPr>
        <p:spPr>
          <a:xfrm>
            <a:off x="2971800" y="16459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2.4%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2" name="Google Shape;982;p18"/>
          <p:cNvSpPr/>
          <p:nvPr/>
        </p:nvSpPr>
        <p:spPr>
          <a:xfrm>
            <a:off x="1828800" y="16459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3" name="Google Shape;983;p18"/>
          <p:cNvSpPr/>
          <p:nvPr/>
        </p:nvSpPr>
        <p:spPr>
          <a:xfrm>
            <a:off x="6400800" y="21031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שידור לשע"מ (פופ אפ)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4" name="Google Shape;984;p18"/>
          <p:cNvSpPr/>
          <p:nvPr/>
        </p:nvSpPr>
        <p:spPr>
          <a:xfrm>
            <a:off x="5257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24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5" name="Google Shape;985;p18"/>
          <p:cNvSpPr/>
          <p:nvPr/>
        </p:nvSpPr>
        <p:spPr>
          <a:xfrm>
            <a:off x="4114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6" name="Google Shape;986;p18"/>
          <p:cNvSpPr/>
          <p:nvPr/>
        </p:nvSpPr>
        <p:spPr>
          <a:xfrm>
            <a:off x="2971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7" name="Google Shape;987;p18"/>
          <p:cNvSpPr/>
          <p:nvPr/>
        </p:nvSpPr>
        <p:spPr>
          <a:xfrm>
            <a:off x="1828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8" name="Google Shape;988;p18"/>
          <p:cNvSpPr/>
          <p:nvPr/>
        </p:nvSpPr>
        <p:spPr>
          <a:xfrm>
            <a:off x="6400800" y="2560320"/>
            <a:ext cx="246888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לירם הצהרות הון (פופ אפ הונית)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89" name="Google Shape;989;p18"/>
          <p:cNvSpPr/>
          <p:nvPr/>
        </p:nvSpPr>
        <p:spPr>
          <a:xfrm>
            <a:off x="5257800" y="25603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4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0" name="Google Shape;990;p18"/>
          <p:cNvSpPr/>
          <p:nvPr/>
        </p:nvSpPr>
        <p:spPr>
          <a:xfrm>
            <a:off x="4114800" y="25603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1" name="Google Shape;991;p18"/>
          <p:cNvSpPr/>
          <p:nvPr/>
        </p:nvSpPr>
        <p:spPr>
          <a:xfrm>
            <a:off x="2971800" y="25603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25%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2" name="Google Shape;992;p18"/>
          <p:cNvSpPr/>
          <p:nvPr/>
        </p:nvSpPr>
        <p:spPr>
          <a:xfrm>
            <a:off x="1828800" y="25603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3" name="Google Shape;993;p18"/>
          <p:cNvSpPr/>
          <p:nvPr/>
        </p:nvSpPr>
        <p:spPr>
          <a:xfrm>
            <a:off x="6400800" y="30175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מדיה ממומנת (פייסבוק) — הוקפא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4" name="Google Shape;994;p18"/>
          <p:cNvSpPr/>
          <p:nvPr/>
        </p:nvSpPr>
        <p:spPr>
          <a:xfrm>
            <a:off x="5257800" y="30175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5" name="Google Shape;995;p18"/>
          <p:cNvSpPr/>
          <p:nvPr/>
        </p:nvSpPr>
        <p:spPr>
          <a:xfrm>
            <a:off x="4114800" y="30175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6" name="Google Shape;996;p18"/>
          <p:cNvSpPr/>
          <p:nvPr/>
        </p:nvSpPr>
        <p:spPr>
          <a:xfrm>
            <a:off x="2971800" y="30175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7" name="Google Shape;997;p18"/>
          <p:cNvSpPr/>
          <p:nvPr/>
        </p:nvSpPr>
        <p:spPr>
          <a:xfrm>
            <a:off x="1828800" y="30175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98" name="Google Shape;998;p18"/>
          <p:cNvSpPr/>
          <p:nvPr/>
        </p:nvSpPr>
        <p:spPr>
          <a:xfrm>
            <a:off x="274320" y="3474720"/>
            <a:ext cx="8595360" cy="365760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9" name="Google Shape;999;p18"/>
          <p:cNvSpPr txBox="1"/>
          <p:nvPr/>
        </p:nvSpPr>
        <p:spPr>
          <a:xfrm>
            <a:off x="6364225" y="3538728"/>
            <a:ext cx="2414016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1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סה"כ לידים שנסגרו 5 מתוך 123 (4.1%)</a:t>
            </a:r>
            <a:endParaRPr b="1" i="0" sz="11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19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5" name="Google Shape;1005;p19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6" name="Google Shape;1006;p19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לידים לפי קמפיין  - חשב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07" name="Google Shape;1007;p19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19"/>
          <p:cNvSpPr/>
          <p:nvPr/>
        </p:nvSpPr>
        <p:spPr>
          <a:xfrm>
            <a:off x="6400800" y="877824"/>
            <a:ext cx="246888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9" name="Google Shape;1009;p19"/>
          <p:cNvSpPr/>
          <p:nvPr/>
        </p:nvSpPr>
        <p:spPr>
          <a:xfrm>
            <a:off x="6400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0" name="Google Shape;1010;p19"/>
          <p:cNvSpPr txBox="1"/>
          <p:nvPr/>
        </p:nvSpPr>
        <p:spPr>
          <a:xfrm>
            <a:off x="6455664" y="914400"/>
            <a:ext cx="237744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שם קמפיין</a:t>
            </a:r>
            <a:endParaRPr/>
          </a:p>
        </p:txBody>
      </p:sp>
      <p:sp>
        <p:nvSpPr>
          <p:cNvPr id="1011" name="Google Shape;1011;p19"/>
          <p:cNvSpPr/>
          <p:nvPr/>
        </p:nvSpPr>
        <p:spPr>
          <a:xfrm>
            <a:off x="5257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p19"/>
          <p:cNvSpPr/>
          <p:nvPr/>
        </p:nvSpPr>
        <p:spPr>
          <a:xfrm>
            <a:off x="5257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3" name="Google Shape;1013;p19"/>
          <p:cNvSpPr txBox="1"/>
          <p:nvPr/>
        </p:nvSpPr>
        <p:spPr>
          <a:xfrm>
            <a:off x="5312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כמות לידים</a:t>
            </a:r>
            <a:endParaRPr/>
          </a:p>
        </p:txBody>
      </p:sp>
      <p:sp>
        <p:nvSpPr>
          <p:cNvPr id="1014" name="Google Shape;1014;p19"/>
          <p:cNvSpPr/>
          <p:nvPr/>
        </p:nvSpPr>
        <p:spPr>
          <a:xfrm>
            <a:off x="4114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p19"/>
          <p:cNvSpPr/>
          <p:nvPr/>
        </p:nvSpPr>
        <p:spPr>
          <a:xfrm>
            <a:off x="4114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6" name="Google Shape;1016;p19"/>
          <p:cNvSpPr txBox="1"/>
          <p:nvPr/>
        </p:nvSpPr>
        <p:spPr>
          <a:xfrm>
            <a:off x="4169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עלות ליד</a:t>
            </a:r>
            <a:endParaRPr/>
          </a:p>
        </p:txBody>
      </p:sp>
      <p:sp>
        <p:nvSpPr>
          <p:cNvPr id="1017" name="Google Shape;1017;p19"/>
          <p:cNvSpPr/>
          <p:nvPr/>
        </p:nvSpPr>
        <p:spPr>
          <a:xfrm>
            <a:off x="2971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p19"/>
          <p:cNvSpPr/>
          <p:nvPr/>
        </p:nvSpPr>
        <p:spPr>
          <a:xfrm>
            <a:off x="2971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p19"/>
          <p:cNvSpPr txBox="1"/>
          <p:nvPr/>
        </p:nvSpPr>
        <p:spPr>
          <a:xfrm>
            <a:off x="3026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% סגירה</a:t>
            </a:r>
            <a:endParaRPr/>
          </a:p>
        </p:txBody>
      </p:sp>
      <p:sp>
        <p:nvSpPr>
          <p:cNvPr id="1020" name="Google Shape;1020;p19"/>
          <p:cNvSpPr/>
          <p:nvPr/>
        </p:nvSpPr>
        <p:spPr>
          <a:xfrm>
            <a:off x="1828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19"/>
          <p:cNvSpPr/>
          <p:nvPr/>
        </p:nvSpPr>
        <p:spPr>
          <a:xfrm>
            <a:off x="1828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p19"/>
          <p:cNvSpPr txBox="1"/>
          <p:nvPr/>
        </p:nvSpPr>
        <p:spPr>
          <a:xfrm>
            <a:off x="1883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CAC</a:t>
            </a:r>
            <a:endParaRPr/>
          </a:p>
        </p:txBody>
      </p:sp>
      <p:sp>
        <p:nvSpPr>
          <p:cNvPr id="1023" name="Google Shape;1023;p19"/>
          <p:cNvSpPr/>
          <p:nvPr/>
        </p:nvSpPr>
        <p:spPr>
          <a:xfrm>
            <a:off x="6400800" y="11887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דוחות שנתיים (פופ אפ AI)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4" name="Google Shape;1024;p19"/>
          <p:cNvSpPr/>
          <p:nvPr/>
        </p:nvSpPr>
        <p:spPr>
          <a:xfrm>
            <a:off x="5257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208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5" name="Google Shape;1025;p19"/>
          <p:cNvSpPr/>
          <p:nvPr/>
        </p:nvSpPr>
        <p:spPr>
          <a:xfrm>
            <a:off x="4114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6" name="Google Shape;1026;p19"/>
          <p:cNvSpPr/>
          <p:nvPr/>
        </p:nvSpPr>
        <p:spPr>
          <a:xfrm>
            <a:off x="2971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4.8%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7" name="Google Shape;1027;p19"/>
          <p:cNvSpPr/>
          <p:nvPr/>
        </p:nvSpPr>
        <p:spPr>
          <a:xfrm>
            <a:off x="1828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8" name="Google Shape;1028;p19"/>
          <p:cNvSpPr/>
          <p:nvPr/>
        </p:nvSpPr>
        <p:spPr>
          <a:xfrm>
            <a:off x="6400800" y="1645920"/>
            <a:ext cx="246888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דוחות שנתיים (דף נחיתה finance)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9" name="Google Shape;1029;p19"/>
          <p:cNvSpPr/>
          <p:nvPr/>
        </p:nvSpPr>
        <p:spPr>
          <a:xfrm>
            <a:off x="5257800" y="16459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123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0" name="Google Shape;1030;p19"/>
          <p:cNvSpPr/>
          <p:nvPr/>
        </p:nvSpPr>
        <p:spPr>
          <a:xfrm>
            <a:off x="4114800" y="16459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1" name="Google Shape;1031;p19"/>
          <p:cNvSpPr/>
          <p:nvPr/>
        </p:nvSpPr>
        <p:spPr>
          <a:xfrm>
            <a:off x="2971800" y="16459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2.4%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2" name="Google Shape;1032;p19"/>
          <p:cNvSpPr/>
          <p:nvPr/>
        </p:nvSpPr>
        <p:spPr>
          <a:xfrm>
            <a:off x="1828800" y="16459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3" name="Google Shape;1033;p19"/>
          <p:cNvSpPr/>
          <p:nvPr/>
        </p:nvSpPr>
        <p:spPr>
          <a:xfrm>
            <a:off x="6400800" y="21031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דוחות שנתיים (פייסבוק 867/106)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4" name="Google Shape;1034;p19"/>
          <p:cNvSpPr/>
          <p:nvPr/>
        </p:nvSpPr>
        <p:spPr>
          <a:xfrm>
            <a:off x="5257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121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5" name="Google Shape;1035;p19"/>
          <p:cNvSpPr/>
          <p:nvPr/>
        </p:nvSpPr>
        <p:spPr>
          <a:xfrm>
            <a:off x="4114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66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6" name="Google Shape;1036;p19"/>
          <p:cNvSpPr/>
          <p:nvPr/>
        </p:nvSpPr>
        <p:spPr>
          <a:xfrm>
            <a:off x="2971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0.8%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7" name="Google Shape;1037;p19"/>
          <p:cNvSpPr/>
          <p:nvPr/>
        </p:nvSpPr>
        <p:spPr>
          <a:xfrm>
            <a:off x="1828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7,998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8" name="Google Shape;1038;p19"/>
          <p:cNvSpPr/>
          <p:nvPr/>
        </p:nvSpPr>
        <p:spPr>
          <a:xfrm>
            <a:off x="6400800" y="2560320"/>
            <a:ext cx="246888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ניהול משרד + טפסים דיגיטליים (פייסבוק)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9" name="Google Shape;1039;p19"/>
          <p:cNvSpPr/>
          <p:nvPr/>
        </p:nvSpPr>
        <p:spPr>
          <a:xfrm>
            <a:off x="5257800" y="25603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0" name="Google Shape;1040;p19"/>
          <p:cNvSpPr/>
          <p:nvPr/>
        </p:nvSpPr>
        <p:spPr>
          <a:xfrm>
            <a:off x="4114800" y="25603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92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1" name="Google Shape;1041;p19"/>
          <p:cNvSpPr/>
          <p:nvPr/>
        </p:nvSpPr>
        <p:spPr>
          <a:xfrm>
            <a:off x="2971800" y="25603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2" name="Google Shape;1042;p19"/>
          <p:cNvSpPr/>
          <p:nvPr/>
        </p:nvSpPr>
        <p:spPr>
          <a:xfrm>
            <a:off x="1828800" y="25603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3" name="Google Shape;1043;p19"/>
          <p:cNvSpPr/>
          <p:nvPr/>
        </p:nvSpPr>
        <p:spPr>
          <a:xfrm>
            <a:off x="6400800" y="30175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הצהרות הון + חישובים (פייסבוק)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4" name="Google Shape;1044;p19"/>
          <p:cNvSpPr/>
          <p:nvPr/>
        </p:nvSpPr>
        <p:spPr>
          <a:xfrm>
            <a:off x="5257800" y="30175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5" name="Google Shape;1045;p19"/>
          <p:cNvSpPr/>
          <p:nvPr/>
        </p:nvSpPr>
        <p:spPr>
          <a:xfrm>
            <a:off x="4114800" y="30175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116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6" name="Google Shape;1046;p19"/>
          <p:cNvSpPr/>
          <p:nvPr/>
        </p:nvSpPr>
        <p:spPr>
          <a:xfrm>
            <a:off x="2971800" y="30175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7" name="Google Shape;1047;p19"/>
          <p:cNvSpPr/>
          <p:nvPr/>
        </p:nvSpPr>
        <p:spPr>
          <a:xfrm>
            <a:off x="1828800" y="30175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8" name="Google Shape;1048;p19"/>
          <p:cNvSpPr/>
          <p:nvPr/>
        </p:nvSpPr>
        <p:spPr>
          <a:xfrm>
            <a:off x="274320" y="4318536"/>
            <a:ext cx="8595360" cy="365760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49" name="Google Shape;1049;p19"/>
          <p:cNvSpPr txBox="1"/>
          <p:nvPr/>
        </p:nvSpPr>
        <p:spPr>
          <a:xfrm>
            <a:off x="6400800" y="4382544"/>
            <a:ext cx="2377440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1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סה"כ לידים שנסגרו 14 מתוך 518 (2.7%)</a:t>
            </a:r>
            <a:endParaRPr b="1" i="0" sz="11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50" name="Google Shape;1050;p19"/>
          <p:cNvSpPr/>
          <p:nvPr/>
        </p:nvSpPr>
        <p:spPr>
          <a:xfrm>
            <a:off x="6397086" y="3470999"/>
            <a:ext cx="246888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חשב פיננסי (signup) + פופ אפ + גוגל</a:t>
            </a:r>
            <a:endParaRPr/>
          </a:p>
        </p:txBody>
      </p:sp>
      <p:sp>
        <p:nvSpPr>
          <p:cNvPr id="1051" name="Google Shape;1051;p19"/>
          <p:cNvSpPr/>
          <p:nvPr/>
        </p:nvSpPr>
        <p:spPr>
          <a:xfrm>
            <a:off x="5254086" y="3470999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25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52" name="Google Shape;1052;p19"/>
          <p:cNvSpPr/>
          <p:nvPr/>
        </p:nvSpPr>
        <p:spPr>
          <a:xfrm>
            <a:off x="4111086" y="3470999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53" name="Google Shape;1053;p19"/>
          <p:cNvSpPr/>
          <p:nvPr/>
        </p:nvSpPr>
        <p:spPr>
          <a:xfrm>
            <a:off x="2968086" y="3470999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54" name="Google Shape;1054;p19"/>
          <p:cNvSpPr/>
          <p:nvPr/>
        </p:nvSpPr>
        <p:spPr>
          <a:xfrm>
            <a:off x="1825086" y="3470999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004" name="Google Shape;1004;p19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5" name="Google Shape;1005;p19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6" name="Google Shape;1006;p19"/>
          <p:cNvSpPr txBox="1"/>
          <p:nvPr/>
        </p:nvSpPr>
        <p:spPr>
          <a:xfrm>
            <a:off x="137160" y="91440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לידים לפי קמפיין ממומן — גוגל מול פייסבוק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07" name="Google Shape;1007;p19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8" name="Google Shape;1008;p19"/>
          <p:cNvSpPr/>
          <p:nvPr/>
        </p:nvSpPr>
        <p:spPr>
          <a:xfrm>
            <a:off x="6400800" y="877824"/>
            <a:ext cx="246888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09" name="Google Shape;1009;p19"/>
          <p:cNvSpPr/>
          <p:nvPr/>
        </p:nvSpPr>
        <p:spPr>
          <a:xfrm>
            <a:off x="6400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0" name="Google Shape;1010;p19"/>
          <p:cNvSpPr txBox="1"/>
          <p:nvPr/>
        </p:nvSpPr>
        <p:spPr>
          <a:xfrm>
            <a:off x="6455664" y="914400"/>
            <a:ext cx="237744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שם קמפיין</a:t>
            </a:r>
            <a:endParaRPr/>
          </a:p>
        </p:txBody>
      </p:sp>
      <p:sp>
        <p:nvSpPr>
          <p:cNvPr id="1011" name="Google Shape;1011;p19"/>
          <p:cNvSpPr/>
          <p:nvPr/>
        </p:nvSpPr>
        <p:spPr>
          <a:xfrm>
            <a:off x="5257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2" name="Google Shape;1012;p19"/>
          <p:cNvSpPr/>
          <p:nvPr/>
        </p:nvSpPr>
        <p:spPr>
          <a:xfrm>
            <a:off x="5257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3" name="Google Shape;1013;p19"/>
          <p:cNvSpPr txBox="1"/>
          <p:nvPr/>
        </p:nvSpPr>
        <p:spPr>
          <a:xfrm>
            <a:off x="5312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כמות לידים</a:t>
            </a:r>
            <a:endParaRPr/>
          </a:p>
        </p:txBody>
      </p:sp>
      <p:sp>
        <p:nvSpPr>
          <p:cNvPr id="1014" name="Google Shape;1014;p19"/>
          <p:cNvSpPr/>
          <p:nvPr/>
        </p:nvSpPr>
        <p:spPr>
          <a:xfrm>
            <a:off x="4114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5" name="Google Shape;1015;p19"/>
          <p:cNvSpPr/>
          <p:nvPr/>
        </p:nvSpPr>
        <p:spPr>
          <a:xfrm>
            <a:off x="4114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6" name="Google Shape;1016;p19"/>
          <p:cNvSpPr txBox="1"/>
          <p:nvPr/>
        </p:nvSpPr>
        <p:spPr>
          <a:xfrm>
            <a:off x="4169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עלות ליד</a:t>
            </a:r>
            <a:endParaRPr/>
          </a:p>
        </p:txBody>
      </p:sp>
      <p:sp>
        <p:nvSpPr>
          <p:cNvPr id="1017" name="Google Shape;1017;p19"/>
          <p:cNvSpPr/>
          <p:nvPr/>
        </p:nvSpPr>
        <p:spPr>
          <a:xfrm>
            <a:off x="2971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8" name="Google Shape;1018;p19"/>
          <p:cNvSpPr/>
          <p:nvPr/>
        </p:nvSpPr>
        <p:spPr>
          <a:xfrm>
            <a:off x="2971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19" name="Google Shape;1019;p19"/>
          <p:cNvSpPr txBox="1"/>
          <p:nvPr/>
        </p:nvSpPr>
        <p:spPr>
          <a:xfrm>
            <a:off x="3026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% סגירה</a:t>
            </a:r>
            <a:endParaRPr/>
          </a:p>
        </p:txBody>
      </p:sp>
      <p:sp>
        <p:nvSpPr>
          <p:cNvPr id="1020" name="Google Shape;1020;p19"/>
          <p:cNvSpPr/>
          <p:nvPr/>
        </p:nvSpPr>
        <p:spPr>
          <a:xfrm>
            <a:off x="1828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1" name="Google Shape;1021;p19"/>
          <p:cNvSpPr/>
          <p:nvPr/>
        </p:nvSpPr>
        <p:spPr>
          <a:xfrm>
            <a:off x="1828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22" name="Google Shape;1022;p19"/>
          <p:cNvSpPr txBox="1"/>
          <p:nvPr/>
        </p:nvSpPr>
        <p:spPr>
          <a:xfrm>
            <a:off x="1883664" y="914400"/>
            <a:ext cx="105156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CAC</a:t>
            </a:r>
            <a:endParaRPr/>
          </a:p>
        </p:txBody>
      </p:sp>
      <p:sp>
        <p:nvSpPr>
          <p:cNvPr id="1023" name="Google Shape;1023;p19"/>
          <p:cNvSpPr/>
          <p:nvPr/>
        </p:nvSpPr>
        <p:spPr>
          <a:xfrm>
            <a:off x="6400800" y="1097280"/>
            <a:ext cx="246888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גוגל [לירם] — לא רץ אף קמפיין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4" name="Google Shape;1024;p19"/>
          <p:cNvSpPr/>
          <p:nvPr/>
        </p:nvSpPr>
        <p:spPr>
          <a:xfrm>
            <a:off x="5257800" y="1097280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5" name="Google Shape;1025;p19"/>
          <p:cNvSpPr/>
          <p:nvPr/>
        </p:nvSpPr>
        <p:spPr>
          <a:xfrm>
            <a:off x="4114800" y="1097280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6" name="Google Shape;1026;p19"/>
          <p:cNvSpPr/>
          <p:nvPr/>
        </p:nvSpPr>
        <p:spPr>
          <a:xfrm>
            <a:off x="2971800" y="1097280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7" name="Google Shape;1027;p19"/>
          <p:cNvSpPr/>
          <p:nvPr/>
        </p:nvSpPr>
        <p:spPr>
          <a:xfrm>
            <a:off x="1828800" y="1097280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8" name="Google Shape;1028;p19"/>
          <p:cNvSpPr/>
          <p:nvPr/>
        </p:nvSpPr>
        <p:spPr>
          <a:xfrm>
            <a:off x="6400800" y="1481328"/>
            <a:ext cx="246888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גוגל [חשב] — ללא פירוט קמפיין בייצוא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29" name="Google Shape;1029;p19"/>
          <p:cNvSpPr/>
          <p:nvPr/>
        </p:nvSpPr>
        <p:spPr>
          <a:xfrm>
            <a:off x="5257800" y="1481328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3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0" name="Google Shape;1030;p19"/>
          <p:cNvSpPr/>
          <p:nvPr/>
        </p:nvSpPr>
        <p:spPr>
          <a:xfrm>
            <a:off x="4114800" y="1481328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אין גישה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1" name="Google Shape;1031;p19"/>
          <p:cNvSpPr/>
          <p:nvPr/>
        </p:nvSpPr>
        <p:spPr>
          <a:xfrm>
            <a:off x="2971800" y="1481328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2" name="Google Shape;1032;p19"/>
          <p:cNvSpPr/>
          <p:nvPr/>
        </p:nvSpPr>
        <p:spPr>
          <a:xfrm>
            <a:off x="1828800" y="1481328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אין גישה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3" name="Google Shape;1033;p19"/>
          <p:cNvSpPr/>
          <p:nvPr/>
        </p:nvSpPr>
        <p:spPr>
          <a:xfrm>
            <a:off x="6400800" y="1865376"/>
            <a:ext cx="246888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פייסבוק [לירם] — הוקפא מאז Q1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4" name="Google Shape;1034;p19"/>
          <p:cNvSpPr/>
          <p:nvPr/>
        </p:nvSpPr>
        <p:spPr>
          <a:xfrm>
            <a:off x="5257800" y="1865376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5" name="Google Shape;1035;p19"/>
          <p:cNvSpPr/>
          <p:nvPr/>
        </p:nvSpPr>
        <p:spPr>
          <a:xfrm>
            <a:off x="4114800" y="1865376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6" name="Google Shape;1036;p19"/>
          <p:cNvSpPr/>
          <p:nvPr/>
        </p:nvSpPr>
        <p:spPr>
          <a:xfrm>
            <a:off x="2971800" y="1865376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7" name="Google Shape;1037;p19"/>
          <p:cNvSpPr/>
          <p:nvPr/>
        </p:nvSpPr>
        <p:spPr>
          <a:xfrm>
            <a:off x="1828800" y="1865376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8" name="Google Shape;1038;p19"/>
          <p:cNvSpPr/>
          <p:nvPr/>
        </p:nvSpPr>
        <p:spPr>
          <a:xfrm>
            <a:off x="6400800" y="2249424"/>
            <a:ext cx="246888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פייסבוק [חשב] — לידים 867 ו-106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39" name="Google Shape;1039;p19"/>
          <p:cNvSpPr/>
          <p:nvPr/>
        </p:nvSpPr>
        <p:spPr>
          <a:xfrm>
            <a:off x="5257800" y="2249424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121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0" name="Google Shape;1040;p19"/>
          <p:cNvSpPr/>
          <p:nvPr/>
        </p:nvSpPr>
        <p:spPr>
          <a:xfrm>
            <a:off x="4114800" y="2249424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66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1" name="Google Shape;1041;p19"/>
          <p:cNvSpPr/>
          <p:nvPr/>
        </p:nvSpPr>
        <p:spPr>
          <a:xfrm>
            <a:off x="2971800" y="2249424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0.8%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2" name="Google Shape;1042;p19"/>
          <p:cNvSpPr/>
          <p:nvPr/>
        </p:nvSpPr>
        <p:spPr>
          <a:xfrm>
            <a:off x="1828800" y="2249424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7,998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3" name="Google Shape;1043;p19"/>
          <p:cNvSpPr/>
          <p:nvPr/>
        </p:nvSpPr>
        <p:spPr>
          <a:xfrm>
            <a:off x="6400800" y="2633472"/>
            <a:ext cx="246888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פייסבוק [חשב] — ניהול משרד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4" name="Google Shape;1044;p19"/>
          <p:cNvSpPr/>
          <p:nvPr/>
        </p:nvSpPr>
        <p:spPr>
          <a:xfrm>
            <a:off x="5257800" y="2633472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18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5" name="Google Shape;1045;p19"/>
          <p:cNvSpPr/>
          <p:nvPr/>
        </p:nvSpPr>
        <p:spPr>
          <a:xfrm>
            <a:off x="4114800" y="2633472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71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6" name="Google Shape;1046;p19"/>
          <p:cNvSpPr/>
          <p:nvPr/>
        </p:nvSpPr>
        <p:spPr>
          <a:xfrm>
            <a:off x="2971800" y="2633472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47" name="Google Shape;1047;p19"/>
          <p:cNvSpPr/>
          <p:nvPr/>
        </p:nvSpPr>
        <p:spPr>
          <a:xfrm>
            <a:off x="1828800" y="2633472"/>
            <a:ext cx="1143000" cy="374904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50" name="Google Shape;1050;p19"/>
          <p:cNvSpPr/>
          <p:nvPr/>
        </p:nvSpPr>
        <p:spPr>
          <a:xfrm>
            <a:off x="6397086" y="3017520"/>
            <a:ext cx="246888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פייסבוק [חשב] — הצהרות הון *</a:t>
            </a:r>
            <a:endParaRPr/>
          </a:p>
        </p:txBody>
      </p:sp>
      <p:sp>
        <p:nvSpPr>
          <p:cNvPr id="1051" name="Google Shape;1051;p19"/>
          <p:cNvSpPr/>
          <p:nvPr/>
        </p:nvSpPr>
        <p:spPr>
          <a:xfrm>
            <a:off x="5254086" y="3017520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15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52" name="Google Shape;1052;p19"/>
          <p:cNvSpPr/>
          <p:nvPr/>
        </p:nvSpPr>
        <p:spPr>
          <a:xfrm>
            <a:off x="4111086" y="3017520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97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53" name="Google Shape;1053;p19"/>
          <p:cNvSpPr/>
          <p:nvPr/>
        </p:nvSpPr>
        <p:spPr>
          <a:xfrm>
            <a:off x="2968086" y="3017520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54" name="Google Shape;1054;p19"/>
          <p:cNvSpPr/>
          <p:nvPr/>
        </p:nvSpPr>
        <p:spPr>
          <a:xfrm>
            <a:off x="1825086" y="3017520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01" name="Google Shape;1101;p20"/>
          <p:cNvSpPr/>
          <p:nvPr/>
        </p:nvSpPr>
        <p:spPr>
          <a:xfrm>
            <a:off x="274320" y="4224528"/>
            <a:ext cx="8595360" cy="713232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מסקנה: כל שקל מדיה ברבעון הלך לפייסבוק בחשב (₪13,160). לירם — ₪0 בשני הערוצים. מתוך 5 קמפייני לידים בפייסבוק, אחד בלבד הביא עסקה.</a:t>
            </a:r>
            <a:b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</a:b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גוגל: עמודות העלות ריקות כי אין לנו גישה לחשבון — בקשה פתוחה.  |  * הצהרות הון: מטא רשמה 0 תוצאות — ₪1,462 רצו בלי מדידה.  |  X = לא נסגרה עסקה, ולכן CAC לא מחושב.  |  ₪916 נוספים רצו ב-3 קמפייני תנועה (ללא לידים, לפי הגדרה).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49" name="Google Shape;1050;p19__p6"/>
          <p:cNvSpPr/>
          <p:nvPr/>
        </p:nvSpPr>
        <p:spPr>
          <a:xfrm>
            <a:off x="6397086" y="3401568"/>
            <a:ext cx="246888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פייסבוק [חשב] — מחשבונים וטבלאות</a:t>
            </a:r>
            <a:endParaRPr/>
          </a:p>
        </p:txBody>
      </p:sp>
      <p:sp>
        <p:nvSpPr>
          <p:cNvPr id="92550" name="Google Shape;1051;p19__p6"/>
          <p:cNvSpPr/>
          <p:nvPr/>
        </p:nvSpPr>
        <p:spPr>
          <a:xfrm>
            <a:off x="5254086" y="3401568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5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51" name="Google Shape;1052;p19__p6"/>
          <p:cNvSpPr/>
          <p:nvPr/>
        </p:nvSpPr>
        <p:spPr>
          <a:xfrm>
            <a:off x="4111086" y="3401568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172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52" name="Google Shape;1053;p19__p6"/>
          <p:cNvSpPr/>
          <p:nvPr/>
        </p:nvSpPr>
        <p:spPr>
          <a:xfrm>
            <a:off x="2968086" y="3401568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2553" name="Google Shape;1054;p19__p6"/>
          <p:cNvSpPr/>
          <p:nvPr/>
        </p:nvSpPr>
        <p:spPr>
          <a:xfrm>
            <a:off x="1825086" y="3401568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0214" name="Google Shape;1050;p19__p7"/>
          <p:cNvSpPr/>
          <p:nvPr/>
        </p:nvSpPr>
        <p:spPr>
          <a:xfrm>
            <a:off x="6397086" y="3785615"/>
            <a:ext cx="246888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פייסבוק [חשב] — טפסים דיגיטליים</a:t>
            </a:r>
            <a:endParaRPr/>
          </a:p>
        </p:txBody>
      </p:sp>
      <p:sp>
        <p:nvSpPr>
          <p:cNvPr id="90215" name="Google Shape;1051;p19__p7"/>
          <p:cNvSpPr/>
          <p:nvPr/>
        </p:nvSpPr>
        <p:spPr>
          <a:xfrm>
            <a:off x="5254086" y="3785615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3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0216" name="Google Shape;1052;p19__p7"/>
          <p:cNvSpPr/>
          <p:nvPr/>
        </p:nvSpPr>
        <p:spPr>
          <a:xfrm>
            <a:off x="4111086" y="3785615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216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0217" name="Google Shape;1053;p19__p7"/>
          <p:cNvSpPr/>
          <p:nvPr/>
        </p:nvSpPr>
        <p:spPr>
          <a:xfrm>
            <a:off x="2968086" y="3785615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90218" name="Google Shape;1054;p19__p7"/>
          <p:cNvSpPr/>
          <p:nvPr/>
        </p:nvSpPr>
        <p:spPr>
          <a:xfrm>
            <a:off x="1825086" y="3785615"/>
            <a:ext cx="1143000" cy="374904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X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8" name="Shape 10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" name="Google Shape;1059;p20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0" name="Google Shape;1060;p20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1" name="Google Shape;1061;p20"/>
          <p:cNvSpPr txBox="1"/>
          <p:nvPr/>
        </p:nvSpPr>
        <p:spPr>
          <a:xfrm>
            <a:off x="247408" y="120295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סגירות לידים לפי</a:t>
            </a:r>
            <a:r>
              <a:rPr b="1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 מקור -לירם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62" name="Google Shape;1062;p20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3" name="Google Shape;1063;p20"/>
          <p:cNvSpPr/>
          <p:nvPr/>
        </p:nvSpPr>
        <p:spPr>
          <a:xfrm>
            <a:off x="6400800" y="877824"/>
            <a:ext cx="246888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4" name="Google Shape;1064;p20"/>
          <p:cNvSpPr/>
          <p:nvPr/>
        </p:nvSpPr>
        <p:spPr>
          <a:xfrm>
            <a:off x="6400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5" name="Google Shape;1065;p20"/>
          <p:cNvSpPr txBox="1"/>
          <p:nvPr/>
        </p:nvSpPr>
        <p:spPr>
          <a:xfrm>
            <a:off x="6455664" y="914400"/>
            <a:ext cx="237744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מקור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66" name="Google Shape;1066;p20"/>
          <p:cNvSpPr/>
          <p:nvPr/>
        </p:nvSpPr>
        <p:spPr>
          <a:xfrm>
            <a:off x="5257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7" name="Google Shape;1067;p20"/>
          <p:cNvSpPr/>
          <p:nvPr/>
        </p:nvSpPr>
        <p:spPr>
          <a:xfrm>
            <a:off x="5257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68" name="Google Shape;1068;p20"/>
          <p:cNvSpPr txBox="1"/>
          <p:nvPr/>
        </p:nvSpPr>
        <p:spPr>
          <a:xfrm>
            <a:off x="5221224" y="914400"/>
            <a:ext cx="11430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כמות לידים שנסגרו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69" name="Google Shape;1069;p20"/>
          <p:cNvSpPr/>
          <p:nvPr/>
        </p:nvSpPr>
        <p:spPr>
          <a:xfrm>
            <a:off x="3837581" y="877824"/>
            <a:ext cx="142022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0" name="Google Shape;1070;p20"/>
          <p:cNvSpPr/>
          <p:nvPr/>
        </p:nvSpPr>
        <p:spPr>
          <a:xfrm>
            <a:off x="3808440" y="877824"/>
            <a:ext cx="45719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1" name="Google Shape;1071;p20"/>
          <p:cNvSpPr txBox="1"/>
          <p:nvPr/>
        </p:nvSpPr>
        <p:spPr>
          <a:xfrm>
            <a:off x="3801004" y="914400"/>
            <a:ext cx="142022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משך זמן ממוצע לסגירה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72" name="Google Shape;1072;p20"/>
          <p:cNvSpPr/>
          <p:nvPr/>
        </p:nvSpPr>
        <p:spPr>
          <a:xfrm>
            <a:off x="2983316" y="877824"/>
            <a:ext cx="8229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3" name="Google Shape;1073;p20"/>
          <p:cNvSpPr/>
          <p:nvPr/>
        </p:nvSpPr>
        <p:spPr>
          <a:xfrm>
            <a:off x="2983316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4" name="Google Shape;1074;p20"/>
          <p:cNvSpPr/>
          <p:nvPr/>
        </p:nvSpPr>
        <p:spPr>
          <a:xfrm>
            <a:off x="6400800" y="11887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אורגני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75" name="Google Shape;1075;p20"/>
          <p:cNvSpPr/>
          <p:nvPr/>
        </p:nvSpPr>
        <p:spPr>
          <a:xfrm>
            <a:off x="5257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4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76" name="Google Shape;1076;p20"/>
          <p:cNvSpPr/>
          <p:nvPr/>
        </p:nvSpPr>
        <p:spPr>
          <a:xfrm>
            <a:off x="3808440" y="1188720"/>
            <a:ext cx="14493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22 יום (חציון)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77" name="Google Shape;1077;p20"/>
          <p:cNvSpPr/>
          <p:nvPr/>
        </p:nvSpPr>
        <p:spPr>
          <a:xfrm>
            <a:off x="2983316" y="1188720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78" name="Google Shape;1078;p20"/>
          <p:cNvSpPr/>
          <p:nvPr/>
        </p:nvSpPr>
        <p:spPr>
          <a:xfrm>
            <a:off x="6400800" y="1645920"/>
            <a:ext cx="246888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פופ אפ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79" name="Google Shape;1079;p20"/>
          <p:cNvSpPr/>
          <p:nvPr/>
        </p:nvSpPr>
        <p:spPr>
          <a:xfrm>
            <a:off x="5221225" y="1655720"/>
            <a:ext cx="1143000" cy="438900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80" name="Google Shape;1080;p20"/>
          <p:cNvSpPr/>
          <p:nvPr/>
        </p:nvSpPr>
        <p:spPr>
          <a:xfrm>
            <a:off x="3808440" y="1645920"/>
            <a:ext cx="144936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3 ימים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81" name="Google Shape;1081;p20"/>
          <p:cNvSpPr/>
          <p:nvPr/>
        </p:nvSpPr>
        <p:spPr>
          <a:xfrm>
            <a:off x="2983316" y="1645920"/>
            <a:ext cx="82296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82" name="Google Shape;1082;p20"/>
          <p:cNvSpPr/>
          <p:nvPr/>
        </p:nvSpPr>
        <p:spPr>
          <a:xfrm>
            <a:off x="6400800" y="21031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פייסבוק — הוקפא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83" name="Google Shape;1083;p20"/>
          <p:cNvSpPr/>
          <p:nvPr/>
        </p:nvSpPr>
        <p:spPr>
          <a:xfrm>
            <a:off x="5257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84" name="Google Shape;1084;p20"/>
          <p:cNvSpPr/>
          <p:nvPr/>
        </p:nvSpPr>
        <p:spPr>
          <a:xfrm>
            <a:off x="3801004" y="2103120"/>
            <a:ext cx="1456796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85" name="Google Shape;1085;p20"/>
          <p:cNvSpPr/>
          <p:nvPr/>
        </p:nvSpPr>
        <p:spPr>
          <a:xfrm>
            <a:off x="2983316" y="2103120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86" name="Google Shape;1086;p20"/>
          <p:cNvSpPr/>
          <p:nvPr/>
        </p:nvSpPr>
        <p:spPr>
          <a:xfrm>
            <a:off x="2142032" y="871951"/>
            <a:ext cx="8229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7" name="Google Shape;1087;p20"/>
          <p:cNvSpPr/>
          <p:nvPr/>
        </p:nvSpPr>
        <p:spPr>
          <a:xfrm>
            <a:off x="2142032" y="871951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8" name="Google Shape;1088;p20"/>
          <p:cNvSpPr/>
          <p:nvPr/>
        </p:nvSpPr>
        <p:spPr>
          <a:xfrm>
            <a:off x="2142032" y="1182847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8,547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89" name="Google Shape;1089;p20"/>
          <p:cNvSpPr/>
          <p:nvPr/>
        </p:nvSpPr>
        <p:spPr>
          <a:xfrm>
            <a:off x="2142032" y="1640047"/>
            <a:ext cx="82296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1,639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90" name="Google Shape;1090;p20"/>
          <p:cNvSpPr/>
          <p:nvPr/>
        </p:nvSpPr>
        <p:spPr>
          <a:xfrm>
            <a:off x="2142032" y="2097247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91" name="Google Shape;1091;p20"/>
          <p:cNvSpPr/>
          <p:nvPr/>
        </p:nvSpPr>
        <p:spPr>
          <a:xfrm>
            <a:off x="1320286" y="871951"/>
            <a:ext cx="8229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רווח/ הפסד</a:t>
            </a:r>
            <a:endParaRPr b="1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92" name="Google Shape;1092;p20"/>
          <p:cNvSpPr/>
          <p:nvPr/>
        </p:nvSpPr>
        <p:spPr>
          <a:xfrm>
            <a:off x="1320286" y="1182847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8,547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93" name="Google Shape;1093;p20"/>
          <p:cNvSpPr/>
          <p:nvPr/>
        </p:nvSpPr>
        <p:spPr>
          <a:xfrm>
            <a:off x="1320286" y="1640047"/>
            <a:ext cx="82296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1,639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94" name="Google Shape;1094;p20"/>
          <p:cNvSpPr/>
          <p:nvPr/>
        </p:nvSpPr>
        <p:spPr>
          <a:xfrm>
            <a:off x="1320286" y="2097247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95" name="Google Shape;1095;p20"/>
          <p:cNvSpPr txBox="1"/>
          <p:nvPr/>
        </p:nvSpPr>
        <p:spPr>
          <a:xfrm>
            <a:off x="2915428" y="915067"/>
            <a:ext cx="994788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עלות מושקעת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96" name="Google Shape;1096;p20"/>
          <p:cNvSpPr txBox="1"/>
          <p:nvPr/>
        </p:nvSpPr>
        <p:spPr>
          <a:xfrm>
            <a:off x="2085982" y="904289"/>
            <a:ext cx="954598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הכנסות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97" name="Google Shape;1097;p20"/>
          <p:cNvSpPr/>
          <p:nvPr/>
        </p:nvSpPr>
        <p:spPr>
          <a:xfrm>
            <a:off x="490840" y="871592"/>
            <a:ext cx="8229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8" name="Google Shape;1098;p20"/>
          <p:cNvSpPr/>
          <p:nvPr/>
        </p:nvSpPr>
        <p:spPr>
          <a:xfrm>
            <a:off x="490840" y="1182488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77%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099" name="Google Shape;1099;p20"/>
          <p:cNvSpPr/>
          <p:nvPr/>
        </p:nvSpPr>
        <p:spPr>
          <a:xfrm>
            <a:off x="490840" y="1639688"/>
            <a:ext cx="82296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54%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00" name="Google Shape;1100;p20"/>
          <p:cNvSpPr/>
          <p:nvPr/>
        </p:nvSpPr>
        <p:spPr>
          <a:xfrm>
            <a:off x="490840" y="2096888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—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01" name="Google Shape;1101;p20"/>
          <p:cNvSpPr/>
          <p:nvPr/>
        </p:nvSpPr>
        <p:spPr>
          <a:xfrm>
            <a:off x="341227" y="2940446"/>
            <a:ext cx="8595360" cy="537186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מסקנות [לירם]: הרבעון נמדד לראשונה בפועל — ליד שנסגר נסגר בחציון 14 יום, לא 3 חודשים. אבל המדידה חתוכה בגבול הרבעון: עסקאות ארוכות עדיין לא נספרו.</a:t>
            </a:r>
            <a:b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</a:b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רווחיות מלידים שיווקיים: 10,186 ₪ — כולה מערוצים בעלות מדיה ₪0. ללירם אין ולו שקל מדיה אחד.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02" name="Google Shape;1102;p20"/>
          <p:cNvSpPr txBox="1"/>
          <p:nvPr/>
        </p:nvSpPr>
        <p:spPr>
          <a:xfrm>
            <a:off x="373818" y="826985"/>
            <a:ext cx="108468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אחוז הלידים האיכותיים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6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21"/>
          <p:cNvSpPr/>
          <p:nvPr/>
        </p:nvSpPr>
        <p:spPr>
          <a:xfrm>
            <a:off x="0" y="0"/>
            <a:ext cx="9144000" cy="713232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8" name="Google Shape;1108;p21"/>
          <p:cNvSpPr/>
          <p:nvPr/>
        </p:nvSpPr>
        <p:spPr>
          <a:xfrm>
            <a:off x="0" y="0"/>
            <a:ext cx="54864" cy="71323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09" name="Google Shape;1109;p21"/>
          <p:cNvSpPr txBox="1"/>
          <p:nvPr/>
        </p:nvSpPr>
        <p:spPr>
          <a:xfrm>
            <a:off x="247408" y="120295"/>
            <a:ext cx="8046720" cy="3539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שיווק |  סגירות לידים לפי</a:t>
            </a:r>
            <a:r>
              <a:rPr b="1" lang="iw-IL" sz="1700">
                <a:solidFill>
                  <a:srgbClr val="2C3E6B"/>
                </a:solidFill>
                <a:latin typeface="David"/>
                <a:ea typeface="David"/>
                <a:cs typeface="David"/>
                <a:sym typeface="David"/>
              </a:rPr>
              <a:t> מקור -חשב</a:t>
            </a:r>
            <a:endParaRPr b="1" i="0" sz="1700">
              <a:solidFill>
                <a:srgbClr val="2C3E6B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10" name="Google Shape;1110;p21"/>
          <p:cNvSpPr/>
          <p:nvPr/>
        </p:nvSpPr>
        <p:spPr>
          <a:xfrm>
            <a:off x="0" y="4978908"/>
            <a:ext cx="9144000" cy="164592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1" name="Google Shape;1111;p21"/>
          <p:cNvSpPr/>
          <p:nvPr/>
        </p:nvSpPr>
        <p:spPr>
          <a:xfrm>
            <a:off x="6400800" y="877824"/>
            <a:ext cx="246888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2" name="Google Shape;1112;p21"/>
          <p:cNvSpPr/>
          <p:nvPr/>
        </p:nvSpPr>
        <p:spPr>
          <a:xfrm>
            <a:off x="6400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3" name="Google Shape;1113;p21"/>
          <p:cNvSpPr txBox="1"/>
          <p:nvPr/>
        </p:nvSpPr>
        <p:spPr>
          <a:xfrm>
            <a:off x="6455664" y="914400"/>
            <a:ext cx="2377440" cy="2468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מקור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14" name="Google Shape;1114;p21"/>
          <p:cNvSpPr/>
          <p:nvPr/>
        </p:nvSpPr>
        <p:spPr>
          <a:xfrm>
            <a:off x="5257800" y="877824"/>
            <a:ext cx="114300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5" name="Google Shape;1115;p21"/>
          <p:cNvSpPr/>
          <p:nvPr/>
        </p:nvSpPr>
        <p:spPr>
          <a:xfrm>
            <a:off x="5257800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6" name="Google Shape;1116;p21"/>
          <p:cNvSpPr txBox="1"/>
          <p:nvPr/>
        </p:nvSpPr>
        <p:spPr>
          <a:xfrm>
            <a:off x="5221224" y="914400"/>
            <a:ext cx="114300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כמות לידים שנסגרו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17" name="Google Shape;1117;p21"/>
          <p:cNvSpPr/>
          <p:nvPr/>
        </p:nvSpPr>
        <p:spPr>
          <a:xfrm>
            <a:off x="3837581" y="877824"/>
            <a:ext cx="142022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8" name="Google Shape;1118;p21"/>
          <p:cNvSpPr/>
          <p:nvPr/>
        </p:nvSpPr>
        <p:spPr>
          <a:xfrm>
            <a:off x="3808440" y="877824"/>
            <a:ext cx="45719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19" name="Google Shape;1119;p21"/>
          <p:cNvSpPr txBox="1"/>
          <p:nvPr/>
        </p:nvSpPr>
        <p:spPr>
          <a:xfrm>
            <a:off x="3801004" y="914400"/>
            <a:ext cx="1420220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משך זמן ממוצע לסגירה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20" name="Google Shape;1120;p21"/>
          <p:cNvSpPr/>
          <p:nvPr/>
        </p:nvSpPr>
        <p:spPr>
          <a:xfrm>
            <a:off x="2983316" y="877824"/>
            <a:ext cx="8229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1" name="Google Shape;1121;p21"/>
          <p:cNvSpPr/>
          <p:nvPr/>
        </p:nvSpPr>
        <p:spPr>
          <a:xfrm>
            <a:off x="2983316" y="877824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22" name="Google Shape;1122;p21"/>
          <p:cNvSpPr/>
          <p:nvPr/>
        </p:nvSpPr>
        <p:spPr>
          <a:xfrm>
            <a:off x="6400800" y="11887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פופ אפ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23" name="Google Shape;1123;p21"/>
          <p:cNvSpPr/>
          <p:nvPr/>
        </p:nvSpPr>
        <p:spPr>
          <a:xfrm>
            <a:off x="5257800" y="11887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24" name="Google Shape;1124;p21"/>
          <p:cNvSpPr/>
          <p:nvPr/>
        </p:nvSpPr>
        <p:spPr>
          <a:xfrm>
            <a:off x="3808440" y="1188720"/>
            <a:ext cx="14493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9 ימים (חציון)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25" name="Google Shape;1125;p21"/>
          <p:cNvSpPr/>
          <p:nvPr/>
        </p:nvSpPr>
        <p:spPr>
          <a:xfrm>
            <a:off x="2983316" y="1188720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26" name="Google Shape;1126;p21"/>
          <p:cNvSpPr/>
          <p:nvPr/>
        </p:nvSpPr>
        <p:spPr>
          <a:xfrm>
            <a:off x="6400800" y="1645920"/>
            <a:ext cx="246888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פייסבוק</a:t>
            </a:r>
            <a:b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</a:b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27" name="Google Shape;1127;p21"/>
          <p:cNvSpPr/>
          <p:nvPr/>
        </p:nvSpPr>
        <p:spPr>
          <a:xfrm>
            <a:off x="5257800" y="1645920"/>
            <a:ext cx="114300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28" name="Google Shape;1128;p21"/>
          <p:cNvSpPr/>
          <p:nvPr/>
        </p:nvSpPr>
        <p:spPr>
          <a:xfrm>
            <a:off x="3808440" y="1645920"/>
            <a:ext cx="144936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6 ימים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29" name="Google Shape;1129;p21"/>
          <p:cNvSpPr/>
          <p:nvPr/>
        </p:nvSpPr>
        <p:spPr>
          <a:xfrm>
            <a:off x="2983316" y="1645920"/>
            <a:ext cx="82296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13,160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30" name="Google Shape;1130;p21"/>
          <p:cNvSpPr/>
          <p:nvPr/>
        </p:nvSpPr>
        <p:spPr>
          <a:xfrm>
            <a:off x="6400800" y="2103120"/>
            <a:ext cx="246888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אורגני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31" name="Google Shape;1131;p21"/>
          <p:cNvSpPr/>
          <p:nvPr/>
        </p:nvSpPr>
        <p:spPr>
          <a:xfrm>
            <a:off x="5257800" y="2103120"/>
            <a:ext cx="114300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3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32" name="Google Shape;1132;p21"/>
          <p:cNvSpPr/>
          <p:nvPr/>
        </p:nvSpPr>
        <p:spPr>
          <a:xfrm>
            <a:off x="3801004" y="2103120"/>
            <a:ext cx="1456796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21 יום (חציון)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33" name="Google Shape;1133;p21"/>
          <p:cNvSpPr/>
          <p:nvPr/>
        </p:nvSpPr>
        <p:spPr>
          <a:xfrm>
            <a:off x="2983316" y="2103120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0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34" name="Google Shape;1134;p21"/>
          <p:cNvSpPr/>
          <p:nvPr/>
        </p:nvSpPr>
        <p:spPr>
          <a:xfrm>
            <a:off x="341227" y="2940446"/>
            <a:ext cx="8595360" cy="537186"/>
          </a:xfrm>
          <a:prstGeom prst="rect">
            <a:avLst/>
          </a:prstGeom>
          <a:solidFill>
            <a:srgbClr val="FDF4E4"/>
          </a:solidFill>
          <a:ln cap="flat" cmpd="sng" w="9525">
            <a:solidFill>
              <a:srgbClr val="E8A84E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מסקנה [חשב]: פייסבוק הוציא ₪13,160 והחזיר עסקה אחת — CAC ₪7,998 בקמפיין המרכזי, מול ₪3,510 ברבעון הקודם. הפופ-אפ, בעלות מדיה ₪0, הביא 10 עסקאות. ודווקא לפייסבוק אחוז הלידים התקינים הגבוה ביותר (82%): הבעיה אינה בסינון אלא בהתאמת הקהל.</a:t>
            </a:r>
            <a:b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</a:br>
            <a:endParaRPr/>
          </a:p>
          <a:p>
            <a:pPr indent="0" lvl="0" marL="0" marR="0" rtl="1" algn="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רווחיות: 16,565 ₪.  |  גוגל: 3 לידים, 0 עסקאות — אין גישה לחשבון (בקשה פתוחה).  |  ליד איכותי = לא נפסל.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35" name="Google Shape;1135;p21"/>
          <p:cNvSpPr/>
          <p:nvPr/>
        </p:nvSpPr>
        <p:spPr>
          <a:xfrm>
            <a:off x="2142032" y="871951"/>
            <a:ext cx="8229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6" name="Google Shape;1136;p21"/>
          <p:cNvSpPr/>
          <p:nvPr/>
        </p:nvSpPr>
        <p:spPr>
          <a:xfrm>
            <a:off x="2142032" y="871951"/>
            <a:ext cx="36576" cy="310896"/>
          </a:xfrm>
          <a:prstGeom prst="rect">
            <a:avLst/>
          </a:prstGeom>
          <a:solidFill>
            <a:srgbClr val="E8A84E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37" name="Google Shape;1137;p21"/>
          <p:cNvSpPr/>
          <p:nvPr/>
        </p:nvSpPr>
        <p:spPr>
          <a:xfrm>
            <a:off x="2142032" y="1182847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14,061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38" name="Google Shape;1138;p21"/>
          <p:cNvSpPr/>
          <p:nvPr/>
        </p:nvSpPr>
        <p:spPr>
          <a:xfrm>
            <a:off x="2142032" y="1640047"/>
            <a:ext cx="82296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6,512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39" name="Google Shape;1139;p21"/>
          <p:cNvSpPr/>
          <p:nvPr/>
        </p:nvSpPr>
        <p:spPr>
          <a:xfrm>
            <a:off x="2142032" y="2097247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9,152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40" name="Google Shape;1140;p21"/>
          <p:cNvSpPr/>
          <p:nvPr/>
        </p:nvSpPr>
        <p:spPr>
          <a:xfrm>
            <a:off x="1320286" y="871951"/>
            <a:ext cx="82296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רווח/ הפסד</a:t>
            </a:r>
            <a:endParaRPr b="1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41" name="Google Shape;1141;p21"/>
          <p:cNvSpPr/>
          <p:nvPr/>
        </p:nvSpPr>
        <p:spPr>
          <a:xfrm>
            <a:off x="1320286" y="1182847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14,061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42" name="Google Shape;1142;p21"/>
          <p:cNvSpPr/>
          <p:nvPr/>
        </p:nvSpPr>
        <p:spPr>
          <a:xfrm>
            <a:off x="1320286" y="1640047"/>
            <a:ext cx="822960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הפסד 6,648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43" name="Google Shape;1143;p21"/>
          <p:cNvSpPr/>
          <p:nvPr/>
        </p:nvSpPr>
        <p:spPr>
          <a:xfrm>
            <a:off x="1320286" y="2097247"/>
            <a:ext cx="822960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9,152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44" name="Google Shape;1144;p21"/>
          <p:cNvSpPr txBox="1"/>
          <p:nvPr/>
        </p:nvSpPr>
        <p:spPr>
          <a:xfrm>
            <a:off x="2915428" y="915067"/>
            <a:ext cx="994788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עלות מושקעת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45" name="Google Shape;1145;p21"/>
          <p:cNvSpPr txBox="1"/>
          <p:nvPr/>
        </p:nvSpPr>
        <p:spPr>
          <a:xfrm>
            <a:off x="2085982" y="904289"/>
            <a:ext cx="954598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הכנסות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46" name="Google Shape;1146;p21"/>
          <p:cNvSpPr/>
          <p:nvPr/>
        </p:nvSpPr>
        <p:spPr>
          <a:xfrm>
            <a:off x="274321" y="871592"/>
            <a:ext cx="1039480" cy="310896"/>
          </a:xfrm>
          <a:prstGeom prst="rect">
            <a:avLst/>
          </a:prstGeom>
          <a:solidFill>
            <a:srgbClr val="FDF4E4"/>
          </a:solidFill>
          <a:ln>
            <a:noFill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7" name="Google Shape;1147;p21"/>
          <p:cNvSpPr/>
          <p:nvPr/>
        </p:nvSpPr>
        <p:spPr>
          <a:xfrm>
            <a:off x="255997" y="1182488"/>
            <a:ext cx="1057803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60%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48" name="Google Shape;1148;p21"/>
          <p:cNvSpPr/>
          <p:nvPr/>
        </p:nvSpPr>
        <p:spPr>
          <a:xfrm>
            <a:off x="247408" y="1639688"/>
            <a:ext cx="1066392" cy="438912"/>
          </a:xfrm>
          <a:prstGeom prst="rect">
            <a:avLst/>
          </a:prstGeom>
          <a:solidFill>
            <a:srgbClr val="F3F4F6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82%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49" name="Google Shape;1149;p21"/>
          <p:cNvSpPr/>
          <p:nvPr/>
        </p:nvSpPr>
        <p:spPr>
          <a:xfrm>
            <a:off x="255997" y="2096888"/>
            <a:ext cx="1057803" cy="438912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E2E6EC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3000">
              <a:srgbClr val="000000">
                <a:alpha val="34901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iw-IL" sz="1100">
                <a:solidFill>
                  <a:schemeClr val="dk2"/>
                </a:solidFill>
                <a:latin typeface="David"/>
                <a:ea typeface="David"/>
                <a:cs typeface="David"/>
                <a:sym typeface="David"/>
              </a:rPr>
              <a:t>77%</a:t>
            </a:r>
            <a:endParaRPr sz="1100">
              <a:solidFill>
                <a:schemeClr val="dk2"/>
              </a:solidFill>
              <a:latin typeface="David"/>
              <a:ea typeface="David"/>
              <a:cs typeface="David"/>
              <a:sym typeface="David"/>
            </a:endParaRPr>
          </a:p>
        </p:txBody>
      </p:sp>
      <p:sp>
        <p:nvSpPr>
          <p:cNvPr id="1150" name="Google Shape;1150;p21"/>
          <p:cNvSpPr txBox="1"/>
          <p:nvPr/>
        </p:nvSpPr>
        <p:spPr>
          <a:xfrm>
            <a:off x="247408" y="842181"/>
            <a:ext cx="1084681" cy="4001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iw-IL" sz="1000">
                <a:solidFill>
                  <a:srgbClr val="E8A84E"/>
                </a:solidFill>
                <a:latin typeface="David"/>
                <a:ea typeface="David"/>
                <a:cs typeface="David"/>
                <a:sym typeface="David"/>
              </a:rPr>
              <a:t>אחוז הלידים האיכותיים</a:t>
            </a:r>
            <a:endParaRPr b="1" i="0" sz="1000">
              <a:solidFill>
                <a:srgbClr val="E8A84E"/>
              </a:solidFill>
              <a:latin typeface="David"/>
              <a:ea typeface="David"/>
              <a:cs typeface="David"/>
              <a:sym typeface="Davi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ערכת נושא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2013-01-27T09:14:16Z</dcterms:created>
  <dc:creator>ARFG-1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0x010100742F0DC1D93DF14CBF6EE61AF4E03D19</vt:lpwstr>
  </property>
</Properties>
</file>